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"/>
  </p:notesMasterIdLst>
  <p:handoutMasterIdLst>
    <p:handoutMasterId r:id="rId9"/>
  </p:handoutMasterIdLst>
  <p:sldIdLst>
    <p:sldId id="257" r:id="rId2"/>
    <p:sldId id="322" r:id="rId3"/>
    <p:sldId id="404" r:id="rId4"/>
    <p:sldId id="403" r:id="rId5"/>
    <p:sldId id="400" r:id="rId6"/>
    <p:sldId id="401" r:id="rId7"/>
  </p:sldIdLst>
  <p:sldSz cx="9144000" cy="6858000" type="screen4x3"/>
  <p:notesSz cx="7010400" cy="9296400"/>
  <p:custDataLst>
    <p:tags r:id="rId1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14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C1C"/>
    <a:srgbClr val="FF0202"/>
    <a:srgbClr val="0303FF"/>
    <a:srgbClr val="0000FF"/>
    <a:srgbClr val="00FF00"/>
    <a:srgbClr val="CC00CC"/>
    <a:srgbClr val="3366FF"/>
    <a:srgbClr val="FA6E00"/>
    <a:srgbClr val="4D7A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3278" autoAdjust="0"/>
  </p:normalViewPr>
  <p:slideViewPr>
    <p:cSldViewPr>
      <p:cViewPr varScale="1">
        <p:scale>
          <a:sx n="113" d="100"/>
          <a:sy n="113" d="100"/>
        </p:scale>
        <p:origin x="738" y="96"/>
      </p:cViewPr>
      <p:guideLst>
        <p:guide orient="horz" pos="3793"/>
        <p:guide pos="1429"/>
      </p:guideLst>
    </p:cSldViewPr>
  </p:slideViewPr>
  <p:outlineViewPr>
    <p:cViewPr>
      <p:scale>
        <a:sx n="33" d="100"/>
        <a:sy n="33" d="100"/>
      </p:scale>
      <p:origin x="0" y="1029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954" y="102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70159" y="0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F59B4-57AE-44B7-A66A-5539B92FE680}" type="datetimeFigureOut">
              <a:rPr lang="de-DE" smtClean="0"/>
              <a:pPr/>
              <a:t>08.06.2020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829648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70159" y="8829648"/>
            <a:ext cx="3038604" cy="4652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544F0-4272-403F-8951-D7EE789E5E5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468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0C5A-771D-4914-934E-FFB9BFBCD47E}" type="datetimeFigureOut">
              <a:rPr lang="de-DE" smtClean="0"/>
              <a:pPr/>
              <a:t>08.06.2020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22A6B-0338-4A24-83CA-582FD0721CE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326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13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During a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communication, speech naturally come for us to pick up emotion content, since speech contains both emotion-related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linguistic content, but also acoustic information.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2, SER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offer more intuitive human-to-machine interactions by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allowing the machine to understand human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emotions.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4,</a:t>
            </a:r>
            <a:r>
              <a:rPr lang="en-US" sz="16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simulating or acting the emotions in a clear and natural way or getting unambiguous classes are a big challenge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796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165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61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324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22A6B-0338-4A24-83CA-582FD0721CE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057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22"/>
          <p:cNvSpPr>
            <a:spLocks noChangeArrowheads="1"/>
          </p:cNvSpPr>
          <p:nvPr userDrawn="1"/>
        </p:nvSpPr>
        <p:spPr bwMode="auto">
          <a:xfrm>
            <a:off x="296863" y="1449388"/>
            <a:ext cx="8550275" cy="26543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Platzhalter für Bild, Bild auf Titelfolie hinter das Logo einsetzen</a:t>
            </a:r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287338" y="4103688"/>
            <a:ext cx="8583612" cy="2192337"/>
          </a:xfrm>
          <a:prstGeom prst="rect">
            <a:avLst/>
          </a:prstGeom>
          <a:solidFill>
            <a:srgbClr val="FFF0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/>
              <a:t>   </a:t>
            </a: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287338" y="6297613"/>
            <a:ext cx="8583612" cy="287337"/>
          </a:xfrm>
          <a:prstGeom prst="rect">
            <a:avLst/>
          </a:prstGeom>
          <a:solidFill>
            <a:srgbClr val="BE1E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31850" y="4356100"/>
            <a:ext cx="7772400" cy="8731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30263" y="5499100"/>
            <a:ext cx="7747000" cy="33337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Vorname, Nachname des Referenten, Datum</a:t>
            </a:r>
            <a:endParaRPr lang="de-DE" dirty="0"/>
          </a:p>
        </p:txBody>
      </p:sp>
      <p:pic>
        <p:nvPicPr>
          <p:cNvPr id="2050" name="Picture 2" descr="C:\Dokumente und Einstellungen\Spika\Desktop\Design\image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37" y="1440000"/>
            <a:ext cx="8582400" cy="2663951"/>
          </a:xfrm>
          <a:prstGeom prst="rect">
            <a:avLst/>
          </a:prstGeom>
          <a:noFill/>
        </p:spPr>
      </p:pic>
      <p:pic>
        <p:nvPicPr>
          <p:cNvPr id="7" name="Picture 13" descr="TUBS_CO_150dpi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41363"/>
            <a:ext cx="2517775" cy="939800"/>
          </a:xfrm>
          <a:prstGeom prst="rect">
            <a:avLst/>
          </a:prstGeom>
          <a:noFill/>
        </p:spPr>
      </p:pic>
      <p:pic>
        <p:nvPicPr>
          <p:cNvPr id="12" name="Grafik 11" descr="IfN_Logo.emf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397200" y="486000"/>
            <a:ext cx="2459765" cy="57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fN-Glieder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kumente und Einstellungen\Spika\Desktop\Design\image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1878" y="864000"/>
            <a:ext cx="6432122" cy="5227238"/>
          </a:xfrm>
          <a:prstGeom prst="rect">
            <a:avLst/>
          </a:prstGeom>
          <a:noFill/>
        </p:spPr>
      </p:pic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0" y="0"/>
            <a:ext cx="9144000" cy="1133475"/>
          </a:xfrm>
          <a:prstGeom prst="rect">
            <a:avLst/>
          </a:prstGeom>
          <a:solidFill>
            <a:schemeClr val="hlink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339201"/>
            <a:ext cx="8375650" cy="4496450"/>
          </a:xfr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1800"/>
            </a:lvl1pPr>
            <a:lvl2pPr marL="576000">
              <a:buClrTx/>
              <a:defRPr sz="1800"/>
            </a:lvl2pPr>
          </a:lstStyle>
          <a:p>
            <a:pPr lvl="0"/>
            <a:r>
              <a:rPr lang="de-DE" dirty="0" smtClean="0"/>
              <a:t>Abschnitt</a:t>
            </a:r>
          </a:p>
          <a:p>
            <a:pPr lvl="1"/>
            <a:r>
              <a:rPr lang="de-DE" dirty="0" smtClean="0"/>
              <a:t>Zweite Ebene</a:t>
            </a:r>
          </a:p>
          <a:p>
            <a:pPr lvl="0"/>
            <a:endParaRPr lang="de-DE" dirty="0" smtClean="0"/>
          </a:p>
        </p:txBody>
      </p:sp>
      <p:grpSp>
        <p:nvGrpSpPr>
          <p:cNvPr id="4" name="Gruppieren 10"/>
          <p:cNvGrpSpPr/>
          <p:nvPr userDrawn="1"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9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10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N-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kumente und Einstellungen\Spika\Desktop\Design\image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1878" y="864000"/>
            <a:ext cx="6432122" cy="5227238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 userDrawn="1"/>
        </p:nvSpPr>
        <p:spPr>
          <a:xfrm>
            <a:off x="539750" y="1600200"/>
            <a:ext cx="69469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3600" b="1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</a:t>
            </a:r>
            <a:r>
              <a:rPr lang="de-DE" sz="3600" b="1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</a:t>
            </a:r>
            <a:r>
              <a:rPr lang="de-DE" sz="3600" b="1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baseline="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de-DE" sz="3600" b="1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baseline="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your</a:t>
            </a:r>
            <a:r>
              <a:rPr lang="de-DE" sz="3600" b="1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3600" b="1" baseline="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attention</a:t>
            </a:r>
            <a:r>
              <a:rPr lang="de-DE" sz="3600" b="1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  <a:endParaRPr lang="de-DE" sz="36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539751" y="4437112"/>
            <a:ext cx="7927974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Ziyi Xu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Ziyi.xu@tu-bs.de</a:t>
            </a:r>
            <a:endParaRPr kumimoji="0" lang="de-DE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uppieren 8"/>
          <p:cNvGrpSpPr/>
          <p:nvPr userDrawn="1"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7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8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Rechteck 10"/>
          <p:cNvSpPr/>
          <p:nvPr userDrawn="1"/>
        </p:nvSpPr>
        <p:spPr>
          <a:xfrm>
            <a:off x="1821600" y="6141600"/>
            <a:ext cx="5245950" cy="4258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11125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Mastertitelformat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042988"/>
            <a:ext cx="837565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Mastertextformat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grpSp>
        <p:nvGrpSpPr>
          <p:cNvPr id="2" name="Gruppieren 9"/>
          <p:cNvGrpSpPr/>
          <p:nvPr/>
        </p:nvGrpSpPr>
        <p:grpSpPr>
          <a:xfrm>
            <a:off x="0" y="5915025"/>
            <a:ext cx="9144000" cy="652463"/>
            <a:chOff x="0" y="5915025"/>
            <a:chExt cx="9144000" cy="652463"/>
          </a:xfrm>
        </p:grpSpPr>
        <p:sp>
          <p:nvSpPr>
            <p:cNvPr id="1038" name="Line 14"/>
            <p:cNvSpPr>
              <a:spLocks noChangeShapeType="1"/>
            </p:cNvSpPr>
            <p:nvPr userDrawn="1"/>
          </p:nvSpPr>
          <p:spPr bwMode="auto">
            <a:xfrm>
              <a:off x="0" y="6091238"/>
              <a:ext cx="9144000" cy="0"/>
            </a:xfrm>
            <a:prstGeom prst="line">
              <a:avLst/>
            </a:prstGeom>
            <a:noFill/>
            <a:ln w="9525">
              <a:solidFill>
                <a:srgbClr val="BE1E3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de-DE"/>
            </a:p>
          </p:txBody>
        </p:sp>
        <p:pic>
          <p:nvPicPr>
            <p:cNvPr id="1044" name="Picture 20" descr="TUBS_CO_70vH_150dpi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5915025"/>
              <a:ext cx="1762125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Grafik 10" descr="IfN_Logo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8400" y="6271200"/>
            <a:ext cx="1711141" cy="403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fnspaml/Components-Los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image" Target="../media/image9.png"/><Relationship Id="rId21" Type="http://schemas.openxmlformats.org/officeDocument/2006/relationships/slideLayout" Target="../slideLayouts/slideLayout3.xml"/><Relationship Id="rId34" Type="http://schemas.openxmlformats.org/officeDocument/2006/relationships/image" Target="../media/image17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openxmlformats.org/officeDocument/2006/relationships/image" Target="../media/image8.png"/><Relationship Id="rId33" Type="http://schemas.openxmlformats.org/officeDocument/2006/relationships/image" Target="../media/image16.png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tags" Target="../tags/tag3.xml"/><Relationship Id="rId29" Type="http://schemas.openxmlformats.org/officeDocument/2006/relationships/image" Target="../media/image12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image" Target="../media/image7.png"/><Relationship Id="rId32" Type="http://schemas.openxmlformats.org/officeDocument/2006/relationships/image" Target="../media/image15.png"/><Relationship Id="rId37" Type="http://schemas.openxmlformats.org/officeDocument/2006/relationships/image" Target="../media/image20.png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openxmlformats.org/officeDocument/2006/relationships/image" Target="../media/image6.png"/><Relationship Id="rId28" Type="http://schemas.openxmlformats.org/officeDocument/2006/relationships/image" Target="../media/image11.png"/><Relationship Id="rId36" Type="http://schemas.openxmlformats.org/officeDocument/2006/relationships/image" Target="../media/image19.png"/><Relationship Id="rId10" Type="http://schemas.openxmlformats.org/officeDocument/2006/relationships/audio" Target="../media/media5.wav"/><Relationship Id="rId19" Type="http://schemas.openxmlformats.org/officeDocument/2006/relationships/tags" Target="../tags/tag2.xml"/><Relationship Id="rId31" Type="http://schemas.openxmlformats.org/officeDocument/2006/relationships/image" Target="../media/image14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notesSlide" Target="../notesSlides/notesSlide3.xml"/><Relationship Id="rId27" Type="http://schemas.openxmlformats.org/officeDocument/2006/relationships/image" Target="../media/image10.png"/><Relationship Id="rId30" Type="http://schemas.openxmlformats.org/officeDocument/2006/relationships/image" Target="../media/image13.png"/><Relationship Id="rId35" Type="http://schemas.openxmlformats.org/officeDocument/2006/relationships/image" Target="../media/image18.png"/><Relationship Id="rId8" Type="http://schemas.openxmlformats.org/officeDocument/2006/relationships/audio" Target="../media/media4.wav"/><Relationship Id="rId3" Type="http://schemas.microsoft.com/office/2007/relationships/media" Target="../media/media2.wav"/></Relationships>
</file>

<file path=ppt/slides/_rels/slide4.xml.rels><?xml version="1.0" encoding="UTF-8" standalone="yes"?>
<Relationships xmlns="http://schemas.openxmlformats.org/package/2006/relationships"><Relationship Id="rId13" Type="http://schemas.microsoft.com/office/2007/relationships/media" Target="../media/media16.wav"/><Relationship Id="rId18" Type="http://schemas.openxmlformats.org/officeDocument/2006/relationships/audio" Target="../media/media18.wav"/><Relationship Id="rId26" Type="http://schemas.openxmlformats.org/officeDocument/2006/relationships/image" Target="../media/image8.png"/><Relationship Id="rId21" Type="http://schemas.openxmlformats.org/officeDocument/2006/relationships/slideLayout" Target="../slideLayouts/slideLayout3.xml"/><Relationship Id="rId34" Type="http://schemas.openxmlformats.org/officeDocument/2006/relationships/image" Target="../media/image16.png"/><Relationship Id="rId7" Type="http://schemas.microsoft.com/office/2007/relationships/media" Target="../media/media13.wav"/><Relationship Id="rId12" Type="http://schemas.openxmlformats.org/officeDocument/2006/relationships/audio" Target="../media/media15.wav"/><Relationship Id="rId17" Type="http://schemas.microsoft.com/office/2007/relationships/media" Target="../media/media18.wav"/><Relationship Id="rId25" Type="http://schemas.openxmlformats.org/officeDocument/2006/relationships/image" Target="../media/image7.png"/><Relationship Id="rId33" Type="http://schemas.openxmlformats.org/officeDocument/2006/relationships/image" Target="../media/image15.png"/><Relationship Id="rId2" Type="http://schemas.openxmlformats.org/officeDocument/2006/relationships/audio" Target="../media/media10.wav"/><Relationship Id="rId16" Type="http://schemas.openxmlformats.org/officeDocument/2006/relationships/audio" Target="../media/media17.wav"/><Relationship Id="rId20" Type="http://schemas.openxmlformats.org/officeDocument/2006/relationships/tags" Target="../tags/tag5.xml"/><Relationship Id="rId29" Type="http://schemas.openxmlformats.org/officeDocument/2006/relationships/image" Target="../media/image11.png"/><Relationship Id="rId1" Type="http://schemas.microsoft.com/office/2007/relationships/media" Target="../media/media10.wav"/><Relationship Id="rId6" Type="http://schemas.openxmlformats.org/officeDocument/2006/relationships/audio" Target="../media/media12.wav"/><Relationship Id="rId11" Type="http://schemas.microsoft.com/office/2007/relationships/media" Target="../media/media15.wav"/><Relationship Id="rId24" Type="http://schemas.openxmlformats.org/officeDocument/2006/relationships/image" Target="../media/image6.png"/><Relationship Id="rId32" Type="http://schemas.openxmlformats.org/officeDocument/2006/relationships/image" Target="../media/image14.png"/><Relationship Id="rId37" Type="http://schemas.openxmlformats.org/officeDocument/2006/relationships/image" Target="../media/image19.png"/><Relationship Id="rId5" Type="http://schemas.microsoft.com/office/2007/relationships/media" Target="../media/media12.wav"/><Relationship Id="rId15" Type="http://schemas.microsoft.com/office/2007/relationships/media" Target="../media/media17.wav"/><Relationship Id="rId23" Type="http://schemas.openxmlformats.org/officeDocument/2006/relationships/image" Target="../media/image20.png"/><Relationship Id="rId28" Type="http://schemas.openxmlformats.org/officeDocument/2006/relationships/image" Target="../media/image10.png"/><Relationship Id="rId36" Type="http://schemas.openxmlformats.org/officeDocument/2006/relationships/image" Target="../media/image18.png"/><Relationship Id="rId10" Type="http://schemas.openxmlformats.org/officeDocument/2006/relationships/audio" Target="../media/media14.wav"/><Relationship Id="rId19" Type="http://schemas.openxmlformats.org/officeDocument/2006/relationships/tags" Target="../tags/tag4.xml"/><Relationship Id="rId31" Type="http://schemas.openxmlformats.org/officeDocument/2006/relationships/image" Target="../media/image13.png"/><Relationship Id="rId4" Type="http://schemas.openxmlformats.org/officeDocument/2006/relationships/audio" Target="../media/media11.wav"/><Relationship Id="rId9" Type="http://schemas.microsoft.com/office/2007/relationships/media" Target="../media/media14.wav"/><Relationship Id="rId14" Type="http://schemas.openxmlformats.org/officeDocument/2006/relationships/audio" Target="../media/media16.wav"/><Relationship Id="rId22" Type="http://schemas.openxmlformats.org/officeDocument/2006/relationships/notesSlide" Target="../notesSlides/notesSlide4.xml"/><Relationship Id="rId27" Type="http://schemas.openxmlformats.org/officeDocument/2006/relationships/image" Target="../media/image9.png"/><Relationship Id="rId30" Type="http://schemas.openxmlformats.org/officeDocument/2006/relationships/image" Target="../media/image12.png"/><Relationship Id="rId35" Type="http://schemas.openxmlformats.org/officeDocument/2006/relationships/image" Target="../media/image17.png"/><Relationship Id="rId8" Type="http://schemas.openxmlformats.org/officeDocument/2006/relationships/audio" Target="../media/media13.wav"/><Relationship Id="rId3" Type="http://schemas.microsoft.com/office/2007/relationships/media" Target="../media/media11.wav"/></Relationships>
</file>

<file path=ppt/slides/_rels/slide5.xml.rels><?xml version="1.0" encoding="UTF-8" standalone="yes"?>
<Relationships xmlns="http://schemas.openxmlformats.org/package/2006/relationships"><Relationship Id="rId13" Type="http://schemas.microsoft.com/office/2007/relationships/media" Target="../media/media25.wav"/><Relationship Id="rId18" Type="http://schemas.openxmlformats.org/officeDocument/2006/relationships/audio" Target="../media/media27.wav"/><Relationship Id="rId26" Type="http://schemas.openxmlformats.org/officeDocument/2006/relationships/audio" Target="../media/media2.wav"/><Relationship Id="rId39" Type="http://schemas.openxmlformats.org/officeDocument/2006/relationships/image" Target="../media/image25.png"/><Relationship Id="rId21" Type="http://schemas.microsoft.com/office/2007/relationships/media" Target="../media/media3.wav"/><Relationship Id="rId34" Type="http://schemas.openxmlformats.org/officeDocument/2006/relationships/image" Target="../media/image23.png"/><Relationship Id="rId42" Type="http://schemas.openxmlformats.org/officeDocument/2006/relationships/image" Target="../media/image27.png"/><Relationship Id="rId47" Type="http://schemas.openxmlformats.org/officeDocument/2006/relationships/image" Target="../media/image28.png"/><Relationship Id="rId7" Type="http://schemas.microsoft.com/office/2007/relationships/media" Target="../media/media22.wav"/><Relationship Id="rId2" Type="http://schemas.openxmlformats.org/officeDocument/2006/relationships/audio" Target="../media/media19.wav"/><Relationship Id="rId16" Type="http://schemas.openxmlformats.org/officeDocument/2006/relationships/audio" Target="../media/media26.wav"/><Relationship Id="rId29" Type="http://schemas.openxmlformats.org/officeDocument/2006/relationships/slideLayout" Target="../slideLayouts/slideLayout3.xml"/><Relationship Id="rId1" Type="http://schemas.microsoft.com/office/2007/relationships/media" Target="../media/media19.wav"/><Relationship Id="rId6" Type="http://schemas.openxmlformats.org/officeDocument/2006/relationships/audio" Target="../media/media21.wav"/><Relationship Id="rId11" Type="http://schemas.microsoft.com/office/2007/relationships/media" Target="../media/media24.wav"/><Relationship Id="rId24" Type="http://schemas.openxmlformats.org/officeDocument/2006/relationships/audio" Target="../media/media1.wav"/><Relationship Id="rId32" Type="http://schemas.openxmlformats.org/officeDocument/2006/relationships/image" Target="../media/image22.png"/><Relationship Id="rId37" Type="http://schemas.openxmlformats.org/officeDocument/2006/relationships/image" Target="../media/image24.png"/><Relationship Id="rId40" Type="http://schemas.openxmlformats.org/officeDocument/2006/relationships/image" Target="../media/image26.png"/><Relationship Id="rId45" Type="http://schemas.openxmlformats.org/officeDocument/2006/relationships/image" Target="../media/image17.png"/><Relationship Id="rId5" Type="http://schemas.microsoft.com/office/2007/relationships/media" Target="../media/media21.wav"/><Relationship Id="rId15" Type="http://schemas.microsoft.com/office/2007/relationships/media" Target="../media/media26.wav"/><Relationship Id="rId23" Type="http://schemas.microsoft.com/office/2007/relationships/media" Target="../media/media1.wav"/><Relationship Id="rId28" Type="http://schemas.openxmlformats.org/officeDocument/2006/relationships/tags" Target="../tags/tag7.xml"/><Relationship Id="rId36" Type="http://schemas.openxmlformats.org/officeDocument/2006/relationships/image" Target="../media/image7.png"/><Relationship Id="rId10" Type="http://schemas.openxmlformats.org/officeDocument/2006/relationships/audio" Target="../media/media23.wav"/><Relationship Id="rId19" Type="http://schemas.microsoft.com/office/2007/relationships/media" Target="../media/media28.wav"/><Relationship Id="rId31" Type="http://schemas.openxmlformats.org/officeDocument/2006/relationships/image" Target="../media/image21.png"/><Relationship Id="rId44" Type="http://schemas.openxmlformats.org/officeDocument/2006/relationships/image" Target="../media/image16.png"/><Relationship Id="rId4" Type="http://schemas.openxmlformats.org/officeDocument/2006/relationships/audio" Target="../media/media20.wav"/><Relationship Id="rId9" Type="http://schemas.microsoft.com/office/2007/relationships/media" Target="../media/media23.wav"/><Relationship Id="rId14" Type="http://schemas.openxmlformats.org/officeDocument/2006/relationships/audio" Target="../media/media25.wav"/><Relationship Id="rId22" Type="http://schemas.openxmlformats.org/officeDocument/2006/relationships/audio" Target="../media/media3.wav"/><Relationship Id="rId27" Type="http://schemas.openxmlformats.org/officeDocument/2006/relationships/tags" Target="../tags/tag6.xml"/><Relationship Id="rId30" Type="http://schemas.openxmlformats.org/officeDocument/2006/relationships/notesSlide" Target="../notesSlides/notesSlide5.xml"/><Relationship Id="rId35" Type="http://schemas.openxmlformats.org/officeDocument/2006/relationships/image" Target="../media/image6.png"/><Relationship Id="rId43" Type="http://schemas.openxmlformats.org/officeDocument/2006/relationships/image" Target="../media/image15.png"/><Relationship Id="rId48" Type="http://schemas.openxmlformats.org/officeDocument/2006/relationships/image" Target="../media/image11.png"/><Relationship Id="rId8" Type="http://schemas.openxmlformats.org/officeDocument/2006/relationships/audio" Target="../media/media22.wav"/><Relationship Id="rId3" Type="http://schemas.microsoft.com/office/2007/relationships/media" Target="../media/media20.wav"/><Relationship Id="rId12" Type="http://schemas.openxmlformats.org/officeDocument/2006/relationships/audio" Target="../media/media24.wav"/><Relationship Id="rId17" Type="http://schemas.microsoft.com/office/2007/relationships/media" Target="../media/media27.wav"/><Relationship Id="rId25" Type="http://schemas.microsoft.com/office/2007/relationships/media" Target="../media/media2.wav"/><Relationship Id="rId33" Type="http://schemas.openxmlformats.org/officeDocument/2006/relationships/image" Target="../media/image20.png"/><Relationship Id="rId38" Type="http://schemas.openxmlformats.org/officeDocument/2006/relationships/image" Target="../media/image13.png"/><Relationship Id="rId46" Type="http://schemas.openxmlformats.org/officeDocument/2006/relationships/image" Target="../media/image18.png"/><Relationship Id="rId20" Type="http://schemas.openxmlformats.org/officeDocument/2006/relationships/audio" Target="../media/media28.wav"/><Relationship Id="rId4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3" Type="http://schemas.microsoft.com/office/2007/relationships/media" Target="../media/media35.wav"/><Relationship Id="rId18" Type="http://schemas.openxmlformats.org/officeDocument/2006/relationships/audio" Target="../media/media37.wav"/><Relationship Id="rId26" Type="http://schemas.openxmlformats.org/officeDocument/2006/relationships/audio" Target="../media/media11.wav"/><Relationship Id="rId39" Type="http://schemas.openxmlformats.org/officeDocument/2006/relationships/image" Target="../media/image14.png"/><Relationship Id="rId21" Type="http://schemas.microsoft.com/office/2007/relationships/media" Target="../media/media18.wav"/><Relationship Id="rId34" Type="http://schemas.openxmlformats.org/officeDocument/2006/relationships/image" Target="../media/image23.png"/><Relationship Id="rId42" Type="http://schemas.openxmlformats.org/officeDocument/2006/relationships/image" Target="../media/image16.png"/><Relationship Id="rId47" Type="http://schemas.openxmlformats.org/officeDocument/2006/relationships/image" Target="../media/image7.png"/><Relationship Id="rId7" Type="http://schemas.microsoft.com/office/2007/relationships/media" Target="../media/media32.wav"/><Relationship Id="rId2" Type="http://schemas.openxmlformats.org/officeDocument/2006/relationships/audio" Target="../media/media29.wav"/><Relationship Id="rId16" Type="http://schemas.openxmlformats.org/officeDocument/2006/relationships/audio" Target="../media/media36.wav"/><Relationship Id="rId29" Type="http://schemas.openxmlformats.org/officeDocument/2006/relationships/slideLayout" Target="../slideLayouts/slideLayout3.xml"/><Relationship Id="rId1" Type="http://schemas.microsoft.com/office/2007/relationships/media" Target="../media/media29.wav"/><Relationship Id="rId6" Type="http://schemas.openxmlformats.org/officeDocument/2006/relationships/audio" Target="../media/media31.wav"/><Relationship Id="rId11" Type="http://schemas.microsoft.com/office/2007/relationships/media" Target="../media/media34.wav"/><Relationship Id="rId24" Type="http://schemas.openxmlformats.org/officeDocument/2006/relationships/audio" Target="../media/media10.wav"/><Relationship Id="rId32" Type="http://schemas.openxmlformats.org/officeDocument/2006/relationships/image" Target="../media/image22.png"/><Relationship Id="rId37" Type="http://schemas.openxmlformats.org/officeDocument/2006/relationships/image" Target="../media/image25.png"/><Relationship Id="rId40" Type="http://schemas.openxmlformats.org/officeDocument/2006/relationships/image" Target="../media/image27.png"/><Relationship Id="rId45" Type="http://schemas.openxmlformats.org/officeDocument/2006/relationships/image" Target="../media/image28.png"/><Relationship Id="rId5" Type="http://schemas.microsoft.com/office/2007/relationships/media" Target="../media/media31.wav"/><Relationship Id="rId15" Type="http://schemas.microsoft.com/office/2007/relationships/media" Target="../media/media36.wav"/><Relationship Id="rId23" Type="http://schemas.microsoft.com/office/2007/relationships/media" Target="../media/media10.wav"/><Relationship Id="rId28" Type="http://schemas.openxmlformats.org/officeDocument/2006/relationships/tags" Target="../tags/tag9.xml"/><Relationship Id="rId36" Type="http://schemas.openxmlformats.org/officeDocument/2006/relationships/image" Target="../media/image13.png"/><Relationship Id="rId10" Type="http://schemas.openxmlformats.org/officeDocument/2006/relationships/audio" Target="../media/media33.wav"/><Relationship Id="rId19" Type="http://schemas.microsoft.com/office/2007/relationships/media" Target="../media/media38.wav"/><Relationship Id="rId31" Type="http://schemas.openxmlformats.org/officeDocument/2006/relationships/image" Target="../media/image21.png"/><Relationship Id="rId44" Type="http://schemas.openxmlformats.org/officeDocument/2006/relationships/image" Target="../media/image18.png"/><Relationship Id="rId4" Type="http://schemas.openxmlformats.org/officeDocument/2006/relationships/audio" Target="../media/media30.wav"/><Relationship Id="rId9" Type="http://schemas.microsoft.com/office/2007/relationships/media" Target="../media/media33.wav"/><Relationship Id="rId14" Type="http://schemas.openxmlformats.org/officeDocument/2006/relationships/audio" Target="../media/media35.wav"/><Relationship Id="rId22" Type="http://schemas.openxmlformats.org/officeDocument/2006/relationships/audio" Target="../media/media18.wav"/><Relationship Id="rId27" Type="http://schemas.openxmlformats.org/officeDocument/2006/relationships/tags" Target="../tags/tag8.xml"/><Relationship Id="rId30" Type="http://schemas.openxmlformats.org/officeDocument/2006/relationships/notesSlide" Target="../notesSlides/notesSlide6.xml"/><Relationship Id="rId35" Type="http://schemas.openxmlformats.org/officeDocument/2006/relationships/image" Target="../media/image24.png"/><Relationship Id="rId43" Type="http://schemas.openxmlformats.org/officeDocument/2006/relationships/image" Target="../media/image17.png"/><Relationship Id="rId48" Type="http://schemas.openxmlformats.org/officeDocument/2006/relationships/image" Target="../media/image11.png"/><Relationship Id="rId8" Type="http://schemas.openxmlformats.org/officeDocument/2006/relationships/audio" Target="../media/media32.wav"/><Relationship Id="rId3" Type="http://schemas.microsoft.com/office/2007/relationships/media" Target="../media/media30.wav"/><Relationship Id="rId12" Type="http://schemas.openxmlformats.org/officeDocument/2006/relationships/audio" Target="../media/media34.wav"/><Relationship Id="rId17" Type="http://schemas.microsoft.com/office/2007/relationships/media" Target="../media/media37.wav"/><Relationship Id="rId25" Type="http://schemas.microsoft.com/office/2007/relationships/media" Target="../media/media11.wav"/><Relationship Id="rId33" Type="http://schemas.openxmlformats.org/officeDocument/2006/relationships/image" Target="../media/image20.png"/><Relationship Id="rId38" Type="http://schemas.openxmlformats.org/officeDocument/2006/relationships/image" Target="../media/image26.png"/><Relationship Id="rId46" Type="http://schemas.openxmlformats.org/officeDocument/2006/relationships/image" Target="../media/image6.png"/><Relationship Id="rId20" Type="http://schemas.openxmlformats.org/officeDocument/2006/relationships/audio" Target="../media/media38.wav"/><Relationship Id="rId4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16107" y="4437112"/>
            <a:ext cx="7992690" cy="864096"/>
          </a:xfrm>
        </p:spPr>
        <p:txBody>
          <a:bodyPr>
            <a:normAutofit fontScale="90000"/>
          </a:bodyPr>
          <a:lstStyle/>
          <a:p>
            <a:pPr algn="ctr"/>
            <a:r>
              <a:rPr lang="de-DE" b="0" dirty="0" smtClean="0"/>
              <a:t>Audio Demos to the Paper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Components Loss for Neural Networks </a:t>
            </a:r>
            <a:br>
              <a:rPr lang="en-US" dirty="0" smtClean="0"/>
            </a:br>
            <a:r>
              <a:rPr lang="en-US" dirty="0" smtClean="0"/>
              <a:t>in Mask-Based Speech Enhancement</a:t>
            </a: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612373" y="5517232"/>
            <a:ext cx="7747000" cy="333375"/>
          </a:xfrm>
        </p:spPr>
        <p:txBody>
          <a:bodyPr/>
          <a:lstStyle/>
          <a:p>
            <a:pPr algn="ctr"/>
            <a:r>
              <a:rPr lang="de-DE" u="sng" dirty="0" smtClean="0"/>
              <a:t>Ziyi Xu</a:t>
            </a:r>
            <a:r>
              <a:rPr lang="de-DE" dirty="0" smtClean="0"/>
              <a:t>, Samy Elshamy, Ziyue Zhao, Tim Fingscheidt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31800" y="1042988"/>
            <a:ext cx="8316664" cy="4834284"/>
          </a:xfrm>
        </p:spPr>
        <p:txBody>
          <a:bodyPr/>
          <a:lstStyle/>
          <a:p>
            <a:pPr marL="177800" lvl="1" indent="-177800"/>
            <a:r>
              <a:rPr lang="en-US" dirty="0" smtClean="0"/>
              <a:t>We offer the following audio demos for the paper “Components Loss for Neural Networks in Mask-Based Speech Enhancement”.</a:t>
            </a:r>
          </a:p>
          <a:p>
            <a:pPr marL="177800" lvl="1" indent="-177800"/>
            <a:r>
              <a:rPr lang="en-US" dirty="0" smtClean="0"/>
              <a:t>All the audio demos are using files from the test dataset in the presence of pedestrian (PED) noise at 10dB signal-to-noise ratio (SNR) level. The audios include speech from both female and male test speakers. </a:t>
            </a:r>
            <a:endParaRPr lang="en-US" dirty="0" smtClean="0"/>
          </a:p>
          <a:p>
            <a:pPr marL="177800" lvl="1" indent="-177800"/>
            <a:r>
              <a:rPr lang="en-US" dirty="0"/>
              <a:t>For </a:t>
            </a:r>
            <a:r>
              <a:rPr lang="en-US" b="1" dirty="0" smtClean="0"/>
              <a:t>2CL and 3CL</a:t>
            </a:r>
            <a:r>
              <a:rPr lang="en-US" dirty="0" smtClean="0"/>
              <a:t>, </a:t>
            </a:r>
            <a:r>
              <a:rPr lang="en-US" dirty="0"/>
              <a:t>we generate the audio demos for different </a:t>
            </a:r>
            <a:r>
              <a:rPr lang="en-US" dirty="0" smtClean="0"/>
              <a:t>parameters. </a:t>
            </a:r>
            <a:r>
              <a:rPr lang="en-US" dirty="0"/>
              <a:t>Click on the </a:t>
            </a:r>
            <a:r>
              <a:rPr lang="en-US" b="1" dirty="0"/>
              <a:t>loudspeaker symbols </a:t>
            </a:r>
            <a:r>
              <a:rPr lang="en-US" dirty="0"/>
              <a:t>beside the curves </a:t>
            </a:r>
            <a:r>
              <a:rPr lang="en-US" dirty="0" smtClean="0"/>
              <a:t>and </a:t>
            </a:r>
            <a:r>
              <a:rPr lang="en-US" dirty="0"/>
              <a:t>the ones under </a:t>
            </a:r>
            <a:r>
              <a:rPr lang="en-US" dirty="0" smtClean="0"/>
              <a:t>table to </a:t>
            </a:r>
            <a:r>
              <a:rPr lang="en-US" dirty="0"/>
              <a:t>play the corresponding audio demos</a:t>
            </a:r>
            <a:r>
              <a:rPr lang="en-US" dirty="0" smtClean="0"/>
              <a:t>.</a:t>
            </a:r>
            <a:endParaRPr lang="en-US" dirty="0" smtClean="0"/>
          </a:p>
          <a:p>
            <a:pPr marL="177800" lvl="1" indent="-177800"/>
            <a:r>
              <a:rPr lang="en-US" dirty="0" smtClean="0"/>
              <a:t>The equation number, table number, and figure number in these demos are referred to the corresponding equation, table, and figure in the paper, respectively.</a:t>
            </a:r>
          </a:p>
          <a:p>
            <a:pPr marL="177800" lvl="1" indent="-177800"/>
            <a:r>
              <a:rPr lang="en-US" dirty="0" smtClean="0"/>
              <a:t>The </a:t>
            </a:r>
            <a:r>
              <a:rPr lang="en-US" dirty="0" smtClean="0"/>
              <a:t>proposed components loss (CL) is easy to implement and code is provided at:</a:t>
            </a:r>
          </a:p>
          <a:p>
            <a:pPr marL="0" lvl="1" indent="0" algn="ctr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github.com/ifnspaml/Components-Loss</a:t>
            </a:r>
            <a:endParaRPr lang="en-US" dirty="0"/>
          </a:p>
          <a:p>
            <a:pPr marL="177800" lvl="1" indent="-177800"/>
            <a:r>
              <a:rPr lang="en-US" dirty="0"/>
              <a:t>If </a:t>
            </a:r>
            <a:r>
              <a:rPr lang="en-US" dirty="0" smtClean="0"/>
              <a:t>you use the losses and/or the scripts in your research, please cite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	Introduction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805245" y="4753417"/>
            <a:ext cx="6912718" cy="11079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@article{xu2019Comploss, </a:t>
            </a:r>
            <a:endParaRPr lang="en-US" altLang="en-US" sz="12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author </a:t>
            </a:r>
            <a:r>
              <a:rPr lang="en-US" altLang="en-US" sz="1200" dirty="0"/>
              <a:t>= {Z. Xu, S. Elshamy, Z. Zhao and T. Fingscheidt},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title </a:t>
            </a:r>
            <a:r>
              <a:rPr lang="en-US" altLang="en-US" sz="1200" dirty="0"/>
              <a:t>= {{Components Loss for Neural Networks in Mask-Based Speech Enhancement</a:t>
            </a:r>
            <a:r>
              <a:rPr lang="en-US" altLang="en-US" sz="1200" dirty="0" smtClean="0"/>
              <a:t>}},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journal </a:t>
            </a:r>
            <a:r>
              <a:rPr lang="en-US" altLang="en-US" sz="1200" dirty="0"/>
              <a:t>= {</a:t>
            </a:r>
            <a:r>
              <a:rPr lang="en-US" altLang="en-US" sz="1200" dirty="0" err="1"/>
              <a:t>arXiv</a:t>
            </a:r>
            <a:r>
              <a:rPr lang="en-US" altLang="en-US" sz="1200" dirty="0"/>
              <a:t> preprint </a:t>
            </a:r>
            <a:r>
              <a:rPr lang="en-US" altLang="en-US" sz="1200" dirty="0" err="1"/>
              <a:t>arXiv</a:t>
            </a:r>
            <a:r>
              <a:rPr lang="en-US" altLang="en-US" sz="1200" dirty="0"/>
              <a:t>: 1908.05087</a:t>
            </a:r>
            <a:r>
              <a:rPr lang="en-US" altLang="en-US" sz="1200" dirty="0" smtClean="0"/>
              <a:t>},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year </a:t>
            </a:r>
            <a:r>
              <a:rPr lang="en-US" altLang="en-US" sz="1200" dirty="0"/>
              <a:t>= {2019}, </a:t>
            </a:r>
            <a:endParaRPr lang="en-US" altLang="en-US" sz="12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/>
              <a:t>month </a:t>
            </a:r>
            <a:r>
              <a:rPr lang="en-US" altLang="en-US" sz="1200" dirty="0"/>
              <a:t>= {Aug.} }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el 3"/>
          <p:cNvSpPr txBox="1">
            <a:spLocks/>
          </p:cNvSpPr>
          <p:nvPr/>
        </p:nvSpPr>
        <p:spPr bwMode="auto">
          <a:xfrm>
            <a:off x="431800" y="115330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lain" startAt="2"/>
              <a:defRPr/>
            </a:pPr>
            <a:r>
              <a:rPr lang="de-DE" sz="2200" b="1" kern="0" dirty="0">
                <a:latin typeface="+mj-lt"/>
                <a:ea typeface="+mj-ea"/>
                <a:cs typeface="+mj-cs"/>
              </a:rPr>
              <a:t>2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CL Audio</a:t>
            </a:r>
            <a:r>
              <a:rPr lang="de-DE" sz="2400" b="1" dirty="0" smtClean="0"/>
              <a:t>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Demos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at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SNR=10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dB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200" b="1" kern="0" dirty="0" smtClean="0">
                <a:latin typeface="+mj-lt"/>
                <a:ea typeface="+mj-ea"/>
                <a:cs typeface="+mj-cs"/>
              </a:rPr>
              <a:t>      Male </a:t>
            </a:r>
            <a:r>
              <a:rPr lang="en-US" sz="2200" b="1" kern="0" dirty="0" smtClean="0">
                <a:latin typeface="+mj-lt"/>
                <a:ea typeface="+mj-ea"/>
                <a:cs typeface="+mj-cs"/>
              </a:rPr>
              <a:t>Test Set Speaker</a:t>
            </a:r>
            <a:endParaRPr lang="en-US" sz="2200" b="1" kern="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26770" y="6046516"/>
            <a:ext cx="4856911" cy="16539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0" name="TextBox 79"/>
          <p:cNvSpPr txBox="1"/>
          <p:nvPr/>
        </p:nvSpPr>
        <p:spPr>
          <a:xfrm>
            <a:off x="935856" y="4005064"/>
            <a:ext cx="55835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Fig.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Noise attenuation vs. speech component quality for the new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2CL 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(6)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on 12.5% of the validation set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39612" y="4267695"/>
            <a:ext cx="5153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TABLE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Optimization of </a:t>
            </a:r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new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2CL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(6)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12.5% of the validation set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231434" y="2802414"/>
            <a:ext cx="2483372" cy="553157"/>
            <a:chOff x="5231434" y="2802414"/>
            <a:chExt cx="2483372" cy="553157"/>
          </a:xfrm>
        </p:grpSpPr>
        <p:sp>
          <p:nvSpPr>
            <p:cNvPr id="83" name="TextBox 82"/>
            <p:cNvSpPr txBox="1"/>
            <p:nvPr/>
          </p:nvSpPr>
          <p:spPr>
            <a:xfrm>
              <a:off x="5231434" y="2802414"/>
              <a:ext cx="2483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Unprocessed noisy speech  :</a:t>
              </a:r>
            </a:p>
          </p:txBody>
        </p:sp>
        <p:pic>
          <p:nvPicPr>
            <p:cNvPr id="84" name="Picture 83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560" y="2944578"/>
              <a:ext cx="79561" cy="109142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5231434" y="3047794"/>
              <a:ext cx="2452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Undistorted clean speech  :  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6" name="Picture 85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404" y="3186688"/>
              <a:ext cx="63241" cy="76501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68538" y="4488269"/>
            <a:ext cx="4722533" cy="120678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82255" y="898018"/>
            <a:ext cx="4118723" cy="307284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18216" y="948469"/>
            <a:ext cx="926753" cy="145164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19672" y="3029039"/>
            <a:ext cx="326905" cy="104289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55776" y="3081183"/>
            <a:ext cx="326905" cy="10428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432627" y="3201682"/>
            <a:ext cx="326905" cy="1042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476706" y="1142212"/>
            <a:ext cx="352189" cy="147428"/>
          </a:xfrm>
          <a:prstGeom prst="rect">
            <a:avLst/>
          </a:prstGeom>
        </p:spPr>
      </p:pic>
      <p:sp>
        <p:nvSpPr>
          <p:cNvPr id="102" name="Oval 101"/>
          <p:cNvSpPr/>
          <p:nvPr/>
        </p:nvSpPr>
        <p:spPr>
          <a:xfrm>
            <a:off x="2350737" y="1786986"/>
            <a:ext cx="531944" cy="204225"/>
          </a:xfrm>
          <a:prstGeom prst="ellipse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3" name="Oval 102"/>
          <p:cNvSpPr/>
          <p:nvPr/>
        </p:nvSpPr>
        <p:spPr>
          <a:xfrm>
            <a:off x="1517152" y="1669045"/>
            <a:ext cx="531944" cy="204225"/>
          </a:xfrm>
          <a:prstGeom prst="ellipse">
            <a:avLst/>
          </a:prstGeom>
          <a:noFill/>
          <a:ln w="19050">
            <a:solidFill>
              <a:srgbClr val="FF1C1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4" name="Oval 103"/>
          <p:cNvSpPr/>
          <p:nvPr/>
        </p:nvSpPr>
        <p:spPr>
          <a:xfrm rot="559821">
            <a:off x="3682231" y="2090201"/>
            <a:ext cx="531944" cy="20422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6" name="Oval 105"/>
          <p:cNvSpPr/>
          <p:nvPr/>
        </p:nvSpPr>
        <p:spPr>
          <a:xfrm>
            <a:off x="4330108" y="2269231"/>
            <a:ext cx="531944" cy="204225"/>
          </a:xfrm>
          <a:prstGeom prst="ellipse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6" name="Right Brace 25"/>
          <p:cNvSpPr/>
          <p:nvPr/>
        </p:nvSpPr>
        <p:spPr>
          <a:xfrm rot="5400000">
            <a:off x="3674829" y="2874692"/>
            <a:ext cx="75825" cy="509928"/>
          </a:xfrm>
          <a:prstGeom prst="rightBrace">
            <a:avLst/>
          </a:prstGeom>
          <a:ln w="19050" cap="flat">
            <a:solidFill>
              <a:schemeClr val="tx1"/>
            </a:solidFill>
            <a:round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106794" y="1908232"/>
            <a:ext cx="531944" cy="204225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38" name="Group 37"/>
          <p:cNvGrpSpPr/>
          <p:nvPr/>
        </p:nvGrpSpPr>
        <p:grpSpPr>
          <a:xfrm>
            <a:off x="4340989" y="5949247"/>
            <a:ext cx="2554069" cy="189132"/>
            <a:chOff x="4340989" y="5949247"/>
            <a:chExt cx="2554069" cy="189132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873127" y="5961239"/>
              <a:ext cx="182776" cy="166882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530662" y="5963459"/>
              <a:ext cx="190818" cy="152320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4340989" y="5973455"/>
              <a:ext cx="147938" cy="115220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4766377" y="5977955"/>
              <a:ext cx="149809" cy="118767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5128862" y="5986858"/>
              <a:ext cx="144232" cy="100962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6299436" y="5971926"/>
              <a:ext cx="154416" cy="13696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695838" y="5949247"/>
              <a:ext cx="199220" cy="189132"/>
            </a:xfrm>
            <a:prstGeom prst="rect">
              <a:avLst/>
            </a:prstGeom>
          </p:spPr>
        </p:pic>
      </p:grpSp>
      <p:pic>
        <p:nvPicPr>
          <p:cNvPr id="49" name="s_hat_M_noisy_10d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68344" y="2883032"/>
            <a:ext cx="201168" cy="201168"/>
          </a:xfrm>
          <a:prstGeom prst="rect">
            <a:avLst/>
          </a:prstGeom>
        </p:spPr>
      </p:pic>
      <p:pic>
        <p:nvPicPr>
          <p:cNvPr id="50" name="s_hat_M_clea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72995" y="3124173"/>
            <a:ext cx="201168" cy="201168"/>
          </a:xfrm>
          <a:prstGeom prst="rect">
            <a:avLst/>
          </a:prstGeom>
        </p:spPr>
      </p:pic>
      <p:pic>
        <p:nvPicPr>
          <p:cNvPr id="51" name="s_hat_M_baseline_10db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34574" y="5703236"/>
            <a:ext cx="201168" cy="201168"/>
          </a:xfrm>
          <a:prstGeom prst="rect">
            <a:avLst/>
          </a:prstGeom>
        </p:spPr>
      </p:pic>
      <p:pic>
        <p:nvPicPr>
          <p:cNvPr id="2" name="s_hat_M_a0_10d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82540" y="1680138"/>
            <a:ext cx="201168" cy="201168"/>
          </a:xfrm>
          <a:prstGeom prst="rect">
            <a:avLst/>
          </a:prstGeom>
        </p:spPr>
      </p:pic>
      <p:pic>
        <p:nvPicPr>
          <p:cNvPr id="3" name="s_hat_M_a0.1_10db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48797" y="1786230"/>
            <a:ext cx="201168" cy="201168"/>
          </a:xfrm>
          <a:prstGeom prst="rect">
            <a:avLst/>
          </a:prstGeom>
        </p:spPr>
      </p:pic>
      <p:pic>
        <p:nvPicPr>
          <p:cNvPr id="5" name="s_hat_M_a0.75_10db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51559" y="2112457"/>
            <a:ext cx="201168" cy="201168"/>
          </a:xfrm>
          <a:prstGeom prst="rect">
            <a:avLst/>
          </a:prstGeom>
        </p:spPr>
      </p:pic>
      <p:pic>
        <p:nvPicPr>
          <p:cNvPr id="6" name="s_hat_M_a0.9_10db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65209" y="2274914"/>
            <a:ext cx="201168" cy="201168"/>
          </a:xfrm>
          <a:prstGeom prst="rect">
            <a:avLst/>
          </a:prstGeom>
        </p:spPr>
      </p:pic>
      <p:pic>
        <p:nvPicPr>
          <p:cNvPr id="10" name="s_hat_M_a0.45_10db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91296" y="3174706"/>
            <a:ext cx="201168" cy="201168"/>
          </a:xfrm>
          <a:prstGeom prst="rect">
            <a:avLst/>
          </a:prstGeom>
        </p:spPr>
      </p:pic>
      <p:pic>
        <p:nvPicPr>
          <p:cNvPr id="11" name="s_hat_M_a0.55_10db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35742" y="3174706"/>
            <a:ext cx="201168" cy="201168"/>
          </a:xfrm>
          <a:prstGeom prst="rect">
            <a:avLst/>
          </a:prstGeom>
        </p:spPr>
      </p:pic>
      <p:pic>
        <p:nvPicPr>
          <p:cNvPr id="13" name="s_hat_M_a0.5_10db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84523" y="3174706"/>
            <a:ext cx="201168" cy="201168"/>
          </a:xfrm>
          <a:prstGeom prst="rect">
            <a:avLst/>
          </a:prstGeom>
        </p:spPr>
      </p:pic>
      <p:pic>
        <p:nvPicPr>
          <p:cNvPr id="61" name="s_hat_M_a0_10d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30108" y="5701231"/>
            <a:ext cx="201168" cy="201168"/>
          </a:xfrm>
          <a:prstGeom prst="rect">
            <a:avLst/>
          </a:prstGeom>
        </p:spPr>
      </p:pic>
      <p:pic>
        <p:nvPicPr>
          <p:cNvPr id="62" name="s_hat_M_a0.1_10db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40697" y="5706302"/>
            <a:ext cx="201168" cy="201168"/>
          </a:xfrm>
          <a:prstGeom prst="rect">
            <a:avLst/>
          </a:prstGeom>
        </p:spPr>
      </p:pic>
      <p:pic>
        <p:nvPicPr>
          <p:cNvPr id="63" name="s_hat_M_a0.45_10db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17048" y="5708549"/>
            <a:ext cx="201168" cy="201168"/>
          </a:xfrm>
          <a:prstGeom prst="rect">
            <a:avLst/>
          </a:prstGeom>
        </p:spPr>
      </p:pic>
      <p:pic>
        <p:nvPicPr>
          <p:cNvPr id="64" name="s_hat_M_a0.5_10db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96144" y="5707908"/>
            <a:ext cx="201168" cy="201168"/>
          </a:xfrm>
          <a:prstGeom prst="rect">
            <a:avLst/>
          </a:prstGeom>
        </p:spPr>
      </p:pic>
      <p:pic>
        <p:nvPicPr>
          <p:cNvPr id="66" name="s_hat_M_a0.55_10db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82695" y="5707908"/>
            <a:ext cx="201168" cy="201168"/>
          </a:xfrm>
          <a:prstGeom prst="rect">
            <a:avLst/>
          </a:prstGeom>
        </p:spPr>
      </p:pic>
      <p:pic>
        <p:nvPicPr>
          <p:cNvPr id="67" name="s_hat_M_a0.75_10db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76060" y="5702383"/>
            <a:ext cx="201168" cy="201168"/>
          </a:xfrm>
          <a:prstGeom prst="rect">
            <a:avLst/>
          </a:prstGeom>
        </p:spPr>
      </p:pic>
      <p:pic>
        <p:nvPicPr>
          <p:cNvPr id="68" name="s_hat_M_a0.9_10db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62611" y="5703236"/>
            <a:ext cx="201168" cy="20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8323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/>
            </p:par>
            <p:par>
              <p:cTn/>
            </p:par>
            <p:par>
              <p:cTn/>
            </p:par>
            <p:par>
              <p:cTn/>
            </p:par>
            <p:par>
              <p:cTn/>
            </p:par>
            <p:par>
              <p:cTn/>
            </p:par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000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9000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000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9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9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9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9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9000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9000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9000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9000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9000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9000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900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el 3"/>
          <p:cNvSpPr txBox="1">
            <a:spLocks/>
          </p:cNvSpPr>
          <p:nvPr/>
        </p:nvSpPr>
        <p:spPr bwMode="auto">
          <a:xfrm>
            <a:off x="431800" y="115330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lain" startAt="2"/>
              <a:defRPr/>
            </a:pPr>
            <a:r>
              <a:rPr lang="de-DE" sz="2200" b="1" kern="0" dirty="0">
                <a:latin typeface="+mj-lt"/>
                <a:ea typeface="+mj-ea"/>
                <a:cs typeface="+mj-cs"/>
              </a:rPr>
              <a:t>2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CL Audio</a:t>
            </a:r>
            <a:r>
              <a:rPr lang="de-DE" sz="2400" b="1" dirty="0" smtClean="0"/>
              <a:t>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Demos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at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SNR=10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dB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200" b="1" kern="0" dirty="0">
                <a:latin typeface="+mj-lt"/>
                <a:ea typeface="+mj-ea"/>
                <a:cs typeface="+mj-cs"/>
              </a:rPr>
              <a:t> </a:t>
            </a:r>
            <a:r>
              <a:rPr lang="en-US" sz="2200" b="1" kern="0" dirty="0" smtClean="0">
                <a:latin typeface="+mj-lt"/>
                <a:ea typeface="+mj-ea"/>
                <a:cs typeface="+mj-cs"/>
              </a:rPr>
              <a:t>     Female Test Set Speaker</a:t>
            </a:r>
            <a:endParaRPr lang="en-US" sz="2200" b="1" kern="0" dirty="0">
              <a:latin typeface="+mj-lt"/>
              <a:ea typeface="+mj-ea"/>
              <a:cs typeface="+mj-cs"/>
            </a:endParaRPr>
          </a:p>
        </p:txBody>
      </p:sp>
      <p:pic>
        <p:nvPicPr>
          <p:cNvPr id="30" name="s_hat_F_noisy_10d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59985" y="2895602"/>
            <a:ext cx="201168" cy="201168"/>
          </a:xfrm>
          <a:prstGeom prst="rect">
            <a:avLst/>
          </a:prstGeom>
        </p:spPr>
      </p:pic>
      <p:pic>
        <p:nvPicPr>
          <p:cNvPr id="32" name="s_hat_F_clea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66577" y="3127410"/>
            <a:ext cx="201168" cy="2011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26770" y="6046516"/>
            <a:ext cx="4856911" cy="16539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0" name="TextBox 79"/>
          <p:cNvSpPr txBox="1"/>
          <p:nvPr/>
        </p:nvSpPr>
        <p:spPr>
          <a:xfrm>
            <a:off x="935856" y="4005064"/>
            <a:ext cx="55835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Fig.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Noise attenuation vs. speech component quality for the new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2CL 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(6)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on 12.5% of the validation set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39612" y="4267695"/>
            <a:ext cx="5153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TABLE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Optimization of </a:t>
            </a:r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new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2CL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(6)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12.5% of the validation set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231434" y="2802414"/>
            <a:ext cx="2483372" cy="553157"/>
            <a:chOff x="5231434" y="2802414"/>
            <a:chExt cx="2483372" cy="553157"/>
          </a:xfrm>
        </p:grpSpPr>
        <p:sp>
          <p:nvSpPr>
            <p:cNvPr id="83" name="TextBox 82"/>
            <p:cNvSpPr txBox="1"/>
            <p:nvPr/>
          </p:nvSpPr>
          <p:spPr>
            <a:xfrm>
              <a:off x="5231434" y="2802414"/>
              <a:ext cx="2483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Unprocessed noisy speech  :</a:t>
              </a:r>
            </a:p>
          </p:txBody>
        </p:sp>
        <p:pic>
          <p:nvPicPr>
            <p:cNvPr id="84" name="Picture 83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560" y="2944578"/>
              <a:ext cx="79561" cy="109142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5231434" y="3047794"/>
              <a:ext cx="2452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Undistorted clean speech  :  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6" name="Picture 85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404" y="3186688"/>
              <a:ext cx="63241" cy="76501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68538" y="4488269"/>
            <a:ext cx="4722533" cy="120678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82255" y="898018"/>
            <a:ext cx="4118723" cy="307284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18216" y="948469"/>
            <a:ext cx="926753" cy="145164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619672" y="3029039"/>
            <a:ext cx="326905" cy="104289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555776" y="3081183"/>
            <a:ext cx="326905" cy="10428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432627" y="3201682"/>
            <a:ext cx="326905" cy="1042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76706" y="1142212"/>
            <a:ext cx="352189" cy="147428"/>
          </a:xfrm>
          <a:prstGeom prst="rect">
            <a:avLst/>
          </a:prstGeom>
        </p:spPr>
      </p:pic>
      <p:pic>
        <p:nvPicPr>
          <p:cNvPr id="14" name="s_hat_F_a0_10d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82540" y="1674289"/>
            <a:ext cx="201168" cy="201168"/>
          </a:xfrm>
          <a:prstGeom prst="rect">
            <a:avLst/>
          </a:prstGeom>
        </p:spPr>
      </p:pic>
      <p:pic>
        <p:nvPicPr>
          <p:cNvPr id="15" name="s_hat_F_a0.1_10db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60229" y="1787320"/>
            <a:ext cx="201168" cy="201168"/>
          </a:xfrm>
          <a:prstGeom prst="rect">
            <a:avLst/>
          </a:prstGeom>
        </p:spPr>
      </p:pic>
      <p:pic>
        <p:nvPicPr>
          <p:cNvPr id="16" name="s_hat_F_a0.75_10db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67707" y="2112457"/>
            <a:ext cx="201168" cy="201168"/>
          </a:xfrm>
          <a:prstGeom prst="rect">
            <a:avLst/>
          </a:prstGeom>
        </p:spPr>
      </p:pic>
      <p:pic>
        <p:nvPicPr>
          <p:cNvPr id="17" name="s_hat_F_a0.9_10db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35147" y="2270760"/>
            <a:ext cx="201168" cy="201168"/>
          </a:xfrm>
          <a:prstGeom prst="rect">
            <a:avLst/>
          </a:prstGeom>
        </p:spPr>
      </p:pic>
      <p:sp>
        <p:nvSpPr>
          <p:cNvPr id="102" name="Oval 101"/>
          <p:cNvSpPr/>
          <p:nvPr/>
        </p:nvSpPr>
        <p:spPr>
          <a:xfrm>
            <a:off x="2350737" y="1786986"/>
            <a:ext cx="531944" cy="204225"/>
          </a:xfrm>
          <a:prstGeom prst="ellipse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3" name="Oval 102"/>
          <p:cNvSpPr/>
          <p:nvPr/>
        </p:nvSpPr>
        <p:spPr>
          <a:xfrm>
            <a:off x="1517152" y="1669045"/>
            <a:ext cx="531944" cy="204225"/>
          </a:xfrm>
          <a:prstGeom prst="ellipse">
            <a:avLst/>
          </a:prstGeom>
          <a:noFill/>
          <a:ln w="19050">
            <a:solidFill>
              <a:srgbClr val="FF1C1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4" name="Oval 103"/>
          <p:cNvSpPr/>
          <p:nvPr/>
        </p:nvSpPr>
        <p:spPr>
          <a:xfrm rot="559821">
            <a:off x="3682231" y="2090201"/>
            <a:ext cx="531944" cy="20422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6" name="Oval 105"/>
          <p:cNvSpPr/>
          <p:nvPr/>
        </p:nvSpPr>
        <p:spPr>
          <a:xfrm>
            <a:off x="4330108" y="2269231"/>
            <a:ext cx="531944" cy="204225"/>
          </a:xfrm>
          <a:prstGeom prst="ellipse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6" name="Right Brace 25"/>
          <p:cNvSpPr/>
          <p:nvPr/>
        </p:nvSpPr>
        <p:spPr>
          <a:xfrm rot="5400000">
            <a:off x="3674829" y="2874692"/>
            <a:ext cx="75825" cy="509928"/>
          </a:xfrm>
          <a:prstGeom prst="rightBrace">
            <a:avLst/>
          </a:prstGeom>
          <a:ln w="19050" cap="flat">
            <a:solidFill>
              <a:schemeClr val="tx1"/>
            </a:solidFill>
            <a:round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s_hat_F_a0.45_10db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67003" y="3179598"/>
            <a:ext cx="201168" cy="201168"/>
          </a:xfrm>
          <a:prstGeom prst="rect">
            <a:avLst/>
          </a:prstGeom>
        </p:spPr>
      </p:pic>
      <p:sp>
        <p:nvSpPr>
          <p:cNvPr id="108" name="Oval 107"/>
          <p:cNvSpPr/>
          <p:nvPr/>
        </p:nvSpPr>
        <p:spPr>
          <a:xfrm>
            <a:off x="3106794" y="1908232"/>
            <a:ext cx="531944" cy="204225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33" name="s_hat_F_a0.55_10db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03651" y="3186975"/>
            <a:ext cx="201168" cy="201168"/>
          </a:xfrm>
          <a:prstGeom prst="rect">
            <a:avLst/>
          </a:prstGeom>
        </p:spPr>
      </p:pic>
      <p:pic>
        <p:nvPicPr>
          <p:cNvPr id="34" name="s_hat_F_a0.5_10db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30010" y="3185672"/>
            <a:ext cx="201168" cy="201168"/>
          </a:xfrm>
          <a:prstGeom prst="rect">
            <a:avLst/>
          </a:prstGeom>
        </p:spPr>
      </p:pic>
      <p:pic>
        <p:nvPicPr>
          <p:cNvPr id="109" name="s_hat_F_a0_10d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33979" y="5715955"/>
            <a:ext cx="201168" cy="201168"/>
          </a:xfrm>
          <a:prstGeom prst="rect">
            <a:avLst/>
          </a:prstGeom>
        </p:spPr>
      </p:pic>
      <p:pic>
        <p:nvPicPr>
          <p:cNvPr id="110" name="s_hat_F_baseline_10db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14230" y="5719084"/>
            <a:ext cx="201168" cy="201168"/>
          </a:xfrm>
          <a:prstGeom prst="rect">
            <a:avLst/>
          </a:prstGeom>
        </p:spPr>
      </p:pic>
      <p:pic>
        <p:nvPicPr>
          <p:cNvPr id="111" name="s_hat_F_a0.1_10db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40698" y="5715955"/>
            <a:ext cx="201168" cy="201168"/>
          </a:xfrm>
          <a:prstGeom prst="rect">
            <a:avLst/>
          </a:prstGeom>
        </p:spPr>
      </p:pic>
      <p:pic>
        <p:nvPicPr>
          <p:cNvPr id="112" name="s_hat_F_a0.45_10db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17048" y="5714462"/>
            <a:ext cx="201168" cy="201168"/>
          </a:xfrm>
          <a:prstGeom prst="rect">
            <a:avLst/>
          </a:prstGeom>
        </p:spPr>
      </p:pic>
      <p:pic>
        <p:nvPicPr>
          <p:cNvPr id="113" name="s_hat_F_a0.5_10db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18383" y="5714462"/>
            <a:ext cx="201168" cy="201168"/>
          </a:xfrm>
          <a:prstGeom prst="rect">
            <a:avLst/>
          </a:prstGeom>
        </p:spPr>
      </p:pic>
      <p:pic>
        <p:nvPicPr>
          <p:cNvPr id="114" name="s_hat_F_a0.55_10db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74725" y="5716573"/>
            <a:ext cx="201168" cy="201168"/>
          </a:xfrm>
          <a:prstGeom prst="rect">
            <a:avLst/>
          </a:prstGeom>
        </p:spPr>
      </p:pic>
      <p:pic>
        <p:nvPicPr>
          <p:cNvPr id="115" name="s_hat_F_a0.75_10db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76060" y="5714462"/>
            <a:ext cx="201168" cy="201168"/>
          </a:xfrm>
          <a:prstGeom prst="rect">
            <a:avLst/>
          </a:prstGeom>
        </p:spPr>
      </p:pic>
      <p:pic>
        <p:nvPicPr>
          <p:cNvPr id="116" name="s_hat_F_a0.9_10db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93890" y="5714462"/>
            <a:ext cx="201168" cy="201168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4340989" y="5949247"/>
            <a:ext cx="2554069" cy="189132"/>
            <a:chOff x="4340989" y="5949247"/>
            <a:chExt cx="2554069" cy="189132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873127" y="5961239"/>
              <a:ext cx="182776" cy="166882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530662" y="5963459"/>
              <a:ext cx="190818" cy="152320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4340989" y="5973455"/>
              <a:ext cx="147938" cy="115220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4766377" y="5977955"/>
              <a:ext cx="149809" cy="118767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5128862" y="5986858"/>
              <a:ext cx="144232" cy="100962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299436" y="5971926"/>
              <a:ext cx="154416" cy="13696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6695838" y="5949247"/>
              <a:ext cx="199220" cy="1891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538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par>
              <p:cTn/>
            </p:par>
            <p:par>
              <p:cTn/>
            </p:par>
            <p:par>
              <p:cTn/>
            </p:par>
            <p:par>
              <p:cTn/>
            </p:par>
            <p:par>
              <p:cTn/>
            </p:par>
            <p:par>
              <p:cTn/>
            </p:par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9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90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900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900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9000" fill="hold"/>
                                        <p:tgtEl>
                                          <p:spTgt spid="1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9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9000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0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9000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1"/>
                </p:tgtEl>
              </p:cMediaNode>
            </p:audi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1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9000" fill="hold"/>
                                        <p:tgtEl>
                                          <p:spTgt spid="1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"/>
                  </p:tgtEl>
                </p:cond>
              </p:nextCondLst>
            </p:seq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2"/>
                </p:tgtEl>
              </p:cMediaNode>
            </p:audi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9000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3"/>
                </p:tgtEl>
              </p:cMediaNode>
            </p:audi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9000" fill="hold"/>
                                        <p:tgtEl>
                                          <p:spTgt spid="1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4"/>
                  </p:tgtEl>
                </p:cond>
              </p:nextCondLst>
            </p:seq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4"/>
                </p:tgtEl>
              </p:cMediaNode>
            </p:audi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9000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5"/>
                </p:tgtEl>
              </p:cMediaNode>
            </p:audio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1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9000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6"/>
                  </p:tgtEl>
                </p:cond>
              </p:nextCondLst>
            </p:seq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3126771" y="6021288"/>
            <a:ext cx="4721085" cy="15131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7" name="Titel 3"/>
          <p:cNvSpPr txBox="1">
            <a:spLocks/>
          </p:cNvSpPr>
          <p:nvPr/>
        </p:nvSpPr>
        <p:spPr bwMode="auto">
          <a:xfrm>
            <a:off x="431800" y="115330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lain" startAt="2"/>
              <a:defRPr/>
            </a:pPr>
            <a:r>
              <a:rPr lang="de-DE" sz="2200" b="1" kern="0" dirty="0" smtClean="0">
                <a:latin typeface="+mj-lt"/>
                <a:ea typeface="+mj-ea"/>
                <a:cs typeface="+mj-cs"/>
              </a:rPr>
              <a:t>3CL Audio</a:t>
            </a:r>
            <a:r>
              <a:rPr lang="de-DE" sz="2400" b="1" dirty="0" smtClean="0"/>
              <a:t>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Demos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at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SNR=10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dB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200" b="1" kern="0" dirty="0">
                <a:latin typeface="+mj-lt"/>
                <a:ea typeface="+mj-ea"/>
                <a:cs typeface="+mj-cs"/>
              </a:rPr>
              <a:t> </a:t>
            </a:r>
            <a:r>
              <a:rPr lang="en-US" sz="2200" b="1" kern="0" dirty="0" smtClean="0">
                <a:latin typeface="+mj-lt"/>
                <a:ea typeface="+mj-ea"/>
                <a:cs typeface="+mj-cs"/>
              </a:rPr>
              <a:t>     Male Test Set Speaker</a:t>
            </a:r>
            <a:endParaRPr lang="en-US" sz="2200" b="1" kern="0" dirty="0">
              <a:latin typeface="+mj-lt"/>
              <a:ea typeface="+mj-ea"/>
              <a:cs typeface="+mj-cs"/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5856" y="875080"/>
            <a:ext cx="4219359" cy="314986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43608" y="4448861"/>
            <a:ext cx="6804248" cy="13862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35856" y="4005064"/>
            <a:ext cx="55835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Fig.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Noise attenuation vs. speech component quality for the 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new 3CL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(9)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on 12.5% of the validation set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134776" y="4262289"/>
            <a:ext cx="5153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TABLE </a:t>
            </a:r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Optimization of </a:t>
            </a:r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new 3CL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(9)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12.5% of the validation set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s_hat_M_a0.05_b0.9_10d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80116" y="5820120"/>
            <a:ext cx="201168" cy="201168"/>
          </a:xfrm>
          <a:prstGeom prst="rect">
            <a:avLst/>
          </a:prstGeom>
        </p:spPr>
      </p:pic>
      <p:pic>
        <p:nvPicPr>
          <p:cNvPr id="3" name="s_hat_M_a0.1_b0.4_10d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44884" y="1925826"/>
            <a:ext cx="201168" cy="201168"/>
          </a:xfrm>
          <a:prstGeom prst="rect">
            <a:avLst/>
          </a:prstGeom>
        </p:spPr>
      </p:pic>
      <p:pic>
        <p:nvPicPr>
          <p:cNvPr id="5" name="s_hat_M_a0.1_b0.6_10db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58664" y="1850838"/>
            <a:ext cx="201168" cy="201168"/>
          </a:xfrm>
          <a:prstGeom prst="rect">
            <a:avLst/>
          </a:prstGeom>
        </p:spPr>
      </p:pic>
      <p:pic>
        <p:nvPicPr>
          <p:cNvPr id="6" name="s_hat_M_a0.1_b0.8_10db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25565" y="5817254"/>
            <a:ext cx="201168" cy="201168"/>
          </a:xfrm>
          <a:prstGeom prst="rect">
            <a:avLst/>
          </a:prstGeom>
        </p:spPr>
      </p:pic>
      <p:pic>
        <p:nvPicPr>
          <p:cNvPr id="7" name="s_hat_M_a0.15_b0.7_10db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29865" y="5817244"/>
            <a:ext cx="201168" cy="201168"/>
          </a:xfrm>
          <a:prstGeom prst="rect">
            <a:avLst/>
          </a:prstGeom>
        </p:spPr>
      </p:pic>
      <p:pic>
        <p:nvPicPr>
          <p:cNvPr id="8" name="s_hat_M_a0.2_b0.6_10db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00700" y="5817244"/>
            <a:ext cx="201168" cy="201168"/>
          </a:xfrm>
          <a:prstGeom prst="rect">
            <a:avLst/>
          </a:prstGeom>
        </p:spPr>
      </p:pic>
      <p:pic>
        <p:nvPicPr>
          <p:cNvPr id="10" name="s_hat_M_a0.3_b0.4_10db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1535" y="5817244"/>
            <a:ext cx="201168" cy="201168"/>
          </a:xfrm>
          <a:prstGeom prst="rect">
            <a:avLst/>
          </a:prstGeom>
        </p:spPr>
      </p:pic>
      <p:pic>
        <p:nvPicPr>
          <p:cNvPr id="11" name="s_hat_M_a0.4_b0.2_10db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16024" y="5817244"/>
            <a:ext cx="201168" cy="201168"/>
          </a:xfrm>
          <a:prstGeom prst="rect">
            <a:avLst/>
          </a:prstGeom>
        </p:spPr>
      </p:pic>
      <p:pic>
        <p:nvPicPr>
          <p:cNvPr id="12" name="s_hat_M_a0.6_b0.2_10db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23014" y="2181257"/>
            <a:ext cx="201168" cy="201168"/>
          </a:xfrm>
          <a:prstGeom prst="rect">
            <a:avLst/>
          </a:prstGeom>
        </p:spPr>
      </p:pic>
      <p:pic>
        <p:nvPicPr>
          <p:cNvPr id="13" name="s_hat_M_a0.8_b0.1_10db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45732" y="2378405"/>
            <a:ext cx="201168" cy="201168"/>
          </a:xfrm>
          <a:prstGeom prst="rect">
            <a:avLst/>
          </a:prstGeom>
        </p:spPr>
      </p:pic>
      <p:pic>
        <p:nvPicPr>
          <p:cNvPr id="14" name="s_hat_M_baseline_10db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67744" y="5811478"/>
            <a:ext cx="201168" cy="201168"/>
          </a:xfrm>
          <a:prstGeom prst="rect">
            <a:avLst/>
          </a:prstGeom>
        </p:spPr>
      </p:pic>
      <p:pic>
        <p:nvPicPr>
          <p:cNvPr id="16" name="s_hat_M_noisy_10db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68344" y="2883032"/>
            <a:ext cx="201168" cy="201168"/>
          </a:xfrm>
          <a:prstGeom prst="rect">
            <a:avLst/>
          </a:prstGeom>
        </p:spPr>
      </p:pic>
      <p:pic>
        <p:nvPicPr>
          <p:cNvPr id="17" name="s_hat_M_clean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72995" y="3124173"/>
            <a:ext cx="201168" cy="20116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345420" y="930640"/>
            <a:ext cx="1368152" cy="1715922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5231434" y="2802414"/>
            <a:ext cx="2483372" cy="553157"/>
            <a:chOff x="5231434" y="2802414"/>
            <a:chExt cx="2483372" cy="553157"/>
          </a:xfrm>
        </p:grpSpPr>
        <p:sp>
          <p:nvSpPr>
            <p:cNvPr id="26" name="TextBox 25"/>
            <p:cNvSpPr txBox="1"/>
            <p:nvPr/>
          </p:nvSpPr>
          <p:spPr>
            <a:xfrm>
              <a:off x="5231434" y="2802414"/>
              <a:ext cx="2483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Unprocessed noisy speech  :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560" y="2944578"/>
              <a:ext cx="79561" cy="109142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231434" y="3047794"/>
              <a:ext cx="2452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Undistorted clean speech  :  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404" y="3186688"/>
              <a:ext cx="63241" cy="76501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3643516" y="3386301"/>
            <a:ext cx="201168" cy="16804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733601" y="3295395"/>
            <a:ext cx="82315" cy="83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3010510" y="3386348"/>
            <a:ext cx="1489482" cy="208774"/>
            <a:chOff x="-468137" y="3850846"/>
            <a:chExt cx="1489482" cy="208774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-468137" y="3909609"/>
              <a:ext cx="82315" cy="83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pic>
          <p:nvPicPr>
            <p:cNvPr id="34" name="s_hat_M_a0.05_b0.9_10db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349207" y="3850846"/>
              <a:ext cx="201168" cy="201168"/>
            </a:xfrm>
            <a:prstGeom prst="rect">
              <a:avLst/>
            </a:prstGeom>
          </p:spPr>
        </p:pic>
        <p:pic>
          <p:nvPicPr>
            <p:cNvPr id="36" name="s_hat_M_a0.1_b0.8_10db">
              <a:hlinkClick r:id="" action="ppaction://media"/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115721" y="3850846"/>
              <a:ext cx="201168" cy="201168"/>
            </a:xfrm>
            <a:prstGeom prst="rect">
              <a:avLst/>
            </a:prstGeom>
          </p:spPr>
        </p:pic>
        <p:pic>
          <p:nvPicPr>
            <p:cNvPr id="40" name="s_hat_M_a0.15_b0.7_10db">
              <a:hlinkClick r:id="" action="ppaction://media"/>
            </p:cNvPr>
            <p:cNvPicPr>
              <a:picLocks noChangeAspect="1"/>
            </p:cNvPicPr>
            <p:nvPr>
              <a:audi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7765" y="3850846"/>
              <a:ext cx="201168" cy="201168"/>
            </a:xfrm>
            <a:prstGeom prst="rect">
              <a:avLst/>
            </a:prstGeom>
          </p:spPr>
        </p:pic>
        <p:pic>
          <p:nvPicPr>
            <p:cNvPr id="41" name="s_hat_M_a0.2_b0.6_10db">
              <a:hlinkClick r:id="" action="ppaction://media"/>
            </p:cNvPr>
            <p:cNvPicPr>
              <a:picLocks noChangeAspect="1"/>
            </p:cNvPicPr>
            <p:nvPr>
              <a:audi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51251" y="3850846"/>
              <a:ext cx="201168" cy="201168"/>
            </a:xfrm>
            <a:prstGeom prst="rect">
              <a:avLst/>
            </a:prstGeom>
          </p:spPr>
        </p:pic>
        <p:pic>
          <p:nvPicPr>
            <p:cNvPr id="43" name="s_hat_M_a0.3_b0.4_10db">
              <a:hlinkClick r:id="" action="ppaction://media"/>
            </p:cNvPr>
            <p:cNvPicPr>
              <a:picLocks noChangeAspect="1"/>
            </p:cNvPicPr>
            <p:nvPr>
              <a:audioFile r:link="rId14"/>
              <p:extLst>
                <p:ext uri="{DAA4B4D4-6D71-4841-9C94-3DE7FCFB9230}">
                  <p14:media xmlns:p14="http://schemas.microsoft.com/office/powerpoint/2010/main" r:embed="rId13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0177" y="3854260"/>
              <a:ext cx="201168" cy="201168"/>
            </a:xfrm>
            <a:prstGeom prst="rect">
              <a:avLst/>
            </a:prstGeom>
          </p:spPr>
        </p:pic>
        <p:pic>
          <p:nvPicPr>
            <p:cNvPr id="44" name="s_hat_M_a0.4_b0.2_10db">
              <a:hlinkClick r:id="" action="ppaction://media"/>
            </p:cNvPr>
            <p:cNvPicPr>
              <a:picLocks noChangeAspect="1"/>
            </p:cNvPicPr>
            <p:nvPr>
              <a:audioFile r:link="rId16"/>
              <p:extLst>
                <p:ext uri="{DAA4B4D4-6D71-4841-9C94-3DE7FCFB9230}">
                  <p14:media xmlns:p14="http://schemas.microsoft.com/office/powerpoint/2010/main" r:embed="rId15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84737" y="3858452"/>
              <a:ext cx="201168" cy="201168"/>
            </a:xfrm>
            <a:prstGeom prst="rect">
              <a:avLst/>
            </a:prstGeom>
          </p:spPr>
        </p:pic>
      </p:grpSp>
      <p:pic>
        <p:nvPicPr>
          <p:cNvPr id="45" name="s_hat_M_a0.1_b0.4_10d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35114" y="5814156"/>
            <a:ext cx="201168" cy="201168"/>
          </a:xfrm>
          <a:prstGeom prst="rect">
            <a:avLst/>
          </a:prstGeom>
        </p:spPr>
      </p:pic>
      <p:pic>
        <p:nvPicPr>
          <p:cNvPr id="46" name="s_hat_M_a0.1_b0.6_10db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89240" y="5811478"/>
            <a:ext cx="201168" cy="201168"/>
          </a:xfrm>
          <a:prstGeom prst="rect">
            <a:avLst/>
          </a:prstGeom>
        </p:spPr>
      </p:pic>
      <p:pic>
        <p:nvPicPr>
          <p:cNvPr id="47" name="s_hat_M_a0.6_b0.2_10db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82122" y="5811478"/>
            <a:ext cx="201168" cy="201168"/>
          </a:xfrm>
          <a:prstGeom prst="rect">
            <a:avLst/>
          </a:prstGeom>
        </p:spPr>
      </p:pic>
      <p:pic>
        <p:nvPicPr>
          <p:cNvPr id="48" name="s_hat_M_a0.8_b0.1_10db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18447" y="5811478"/>
            <a:ext cx="201168" cy="201168"/>
          </a:xfrm>
          <a:prstGeom prst="rect">
            <a:avLst/>
          </a:prstGeom>
        </p:spPr>
      </p:pic>
      <p:sp>
        <p:nvSpPr>
          <p:cNvPr id="49" name="Oval 48"/>
          <p:cNvSpPr/>
          <p:nvPr/>
        </p:nvSpPr>
        <p:spPr>
          <a:xfrm>
            <a:off x="2134776" y="1907903"/>
            <a:ext cx="531944" cy="204225"/>
          </a:xfrm>
          <a:prstGeom prst="ellipse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64" name="Group 63"/>
          <p:cNvGrpSpPr/>
          <p:nvPr/>
        </p:nvGrpSpPr>
        <p:grpSpPr>
          <a:xfrm>
            <a:off x="3321179" y="6087911"/>
            <a:ext cx="4356737" cy="181106"/>
            <a:chOff x="3321179" y="6087911"/>
            <a:chExt cx="4356737" cy="181106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5238167" y="6102135"/>
              <a:ext cx="182776" cy="166882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181971" y="6122588"/>
              <a:ext cx="172520" cy="117183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6621350" y="6113104"/>
              <a:ext cx="161343" cy="147898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4730740" y="6104555"/>
              <a:ext cx="190818" cy="15232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7521309" y="6107605"/>
              <a:ext cx="156607" cy="14278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3321179" y="6107605"/>
              <a:ext cx="147938" cy="1152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3854033" y="6121004"/>
              <a:ext cx="149809" cy="1187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4330379" y="6128518"/>
              <a:ext cx="144232" cy="10096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5743682" y="6110518"/>
              <a:ext cx="154416" cy="13696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7100393" y="6087911"/>
              <a:ext cx="185571" cy="162781"/>
            </a:xfrm>
            <a:prstGeom prst="rect">
              <a:avLst/>
            </a:prstGeom>
          </p:spPr>
        </p:pic>
      </p:grpSp>
      <p:sp>
        <p:nvSpPr>
          <p:cNvPr id="71" name="Oval 70"/>
          <p:cNvSpPr/>
          <p:nvPr/>
        </p:nvSpPr>
        <p:spPr>
          <a:xfrm>
            <a:off x="2636257" y="1840454"/>
            <a:ext cx="531944" cy="204225"/>
          </a:xfrm>
          <a:prstGeom prst="ellipse">
            <a:avLst/>
          </a:prstGeom>
          <a:noFill/>
          <a:ln w="19050">
            <a:solidFill>
              <a:srgbClr val="0303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2" name="Oval 71"/>
          <p:cNvSpPr/>
          <p:nvPr/>
        </p:nvSpPr>
        <p:spPr>
          <a:xfrm>
            <a:off x="3505520" y="2164871"/>
            <a:ext cx="531944" cy="204225"/>
          </a:xfrm>
          <a:prstGeom prst="ellipse">
            <a:avLst/>
          </a:prstGeom>
          <a:noFill/>
          <a:ln w="19050">
            <a:solidFill>
              <a:srgbClr val="FF020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3" name="Oval 72"/>
          <p:cNvSpPr/>
          <p:nvPr/>
        </p:nvSpPr>
        <p:spPr>
          <a:xfrm>
            <a:off x="4224436" y="2375197"/>
            <a:ext cx="531944" cy="204225"/>
          </a:xfrm>
          <a:prstGeom prst="ellipse">
            <a:avLst/>
          </a:prstGeom>
          <a:noFill/>
          <a:ln w="19050">
            <a:solidFill>
              <a:srgbClr val="0303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8" name="Rectangle 67"/>
          <p:cNvSpPr/>
          <p:nvPr/>
        </p:nvSpPr>
        <p:spPr>
          <a:xfrm>
            <a:off x="3185139" y="3263189"/>
            <a:ext cx="378749" cy="107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6" name="Rectangle 75"/>
          <p:cNvSpPr/>
          <p:nvPr/>
        </p:nvSpPr>
        <p:spPr>
          <a:xfrm>
            <a:off x="4133912" y="3278679"/>
            <a:ext cx="378749" cy="107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503267" y="2979911"/>
            <a:ext cx="326905" cy="10428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737488" y="3238708"/>
            <a:ext cx="326905" cy="10428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144383" y="3109186"/>
            <a:ext cx="326905" cy="10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0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9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9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9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9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9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9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9000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9000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9000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9000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el 3"/>
          <p:cNvSpPr txBox="1">
            <a:spLocks/>
          </p:cNvSpPr>
          <p:nvPr/>
        </p:nvSpPr>
        <p:spPr bwMode="auto">
          <a:xfrm>
            <a:off x="431800" y="115330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lain" startAt="2"/>
              <a:defRPr/>
            </a:pPr>
            <a:r>
              <a:rPr lang="de-DE" sz="2200" b="1" kern="0" dirty="0" smtClean="0">
                <a:latin typeface="+mj-lt"/>
                <a:ea typeface="+mj-ea"/>
                <a:cs typeface="+mj-cs"/>
              </a:rPr>
              <a:t>3CL Audio</a:t>
            </a:r>
            <a:r>
              <a:rPr lang="de-DE" sz="2400" b="1" dirty="0" smtClean="0"/>
              <a:t>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Demos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at </a:t>
            </a:r>
            <a:r>
              <a:rPr lang="de-DE" sz="2200" b="1" kern="0" dirty="0" smtClean="0">
                <a:latin typeface="+mj-lt"/>
                <a:ea typeface="+mj-ea"/>
                <a:cs typeface="+mj-cs"/>
              </a:rPr>
              <a:t>SNR=10 </a:t>
            </a:r>
            <a:r>
              <a:rPr lang="de-DE" sz="2200" b="1" kern="0" dirty="0">
                <a:latin typeface="+mj-lt"/>
                <a:ea typeface="+mj-ea"/>
                <a:cs typeface="+mj-cs"/>
              </a:rPr>
              <a:t>dB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200" b="1" kern="0" dirty="0">
                <a:latin typeface="+mj-lt"/>
                <a:ea typeface="+mj-ea"/>
                <a:cs typeface="+mj-cs"/>
              </a:rPr>
              <a:t> </a:t>
            </a:r>
            <a:r>
              <a:rPr lang="en-US" sz="2200" b="1" kern="0" dirty="0" smtClean="0">
                <a:latin typeface="+mj-lt"/>
                <a:ea typeface="+mj-ea"/>
                <a:cs typeface="+mj-cs"/>
              </a:rPr>
              <a:t>     Female Test Set Speaker</a:t>
            </a:r>
            <a:endParaRPr lang="en-US" sz="2200" b="1" kern="0" dirty="0">
              <a:latin typeface="+mj-lt"/>
              <a:ea typeface="+mj-ea"/>
              <a:cs typeface="+mj-cs"/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5856" y="875080"/>
            <a:ext cx="4219359" cy="3149869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43608" y="4453904"/>
            <a:ext cx="6804248" cy="1386218"/>
          </a:xfrm>
          <a:prstGeom prst="rect">
            <a:avLst/>
          </a:prstGeom>
        </p:spPr>
      </p:pic>
      <p:pic>
        <p:nvPicPr>
          <p:cNvPr id="18" name="s_hat_F_a0.05_b0.9_10d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09840" y="5825163"/>
            <a:ext cx="201168" cy="201168"/>
          </a:xfrm>
          <a:prstGeom prst="rect">
            <a:avLst/>
          </a:prstGeom>
        </p:spPr>
      </p:pic>
      <p:pic>
        <p:nvPicPr>
          <p:cNvPr id="19" name="s_hat_F_a0.1_b0.4_10d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37264" y="1905702"/>
            <a:ext cx="201168" cy="201168"/>
          </a:xfrm>
          <a:prstGeom prst="rect">
            <a:avLst/>
          </a:prstGeom>
        </p:spPr>
      </p:pic>
      <p:pic>
        <p:nvPicPr>
          <p:cNvPr id="20" name="s_hat_F_a0.1_b0.6_10db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83394" y="1841668"/>
            <a:ext cx="201168" cy="201168"/>
          </a:xfrm>
          <a:prstGeom prst="rect">
            <a:avLst/>
          </a:prstGeom>
        </p:spPr>
      </p:pic>
      <p:pic>
        <p:nvPicPr>
          <p:cNvPr id="21" name="s_hat_F_a0.1_b0.8_10db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6432" y="5820438"/>
            <a:ext cx="201168" cy="201168"/>
          </a:xfrm>
          <a:prstGeom prst="rect">
            <a:avLst/>
          </a:prstGeom>
        </p:spPr>
      </p:pic>
      <p:pic>
        <p:nvPicPr>
          <p:cNvPr id="22" name="s_hat_F_a0.15_b0.7_10db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28854" y="5820438"/>
            <a:ext cx="201168" cy="201168"/>
          </a:xfrm>
          <a:prstGeom prst="rect">
            <a:avLst/>
          </a:prstGeom>
        </p:spPr>
      </p:pic>
      <p:pic>
        <p:nvPicPr>
          <p:cNvPr id="23" name="s_hat_F_a0.2_b0.6_10db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94110" y="5822328"/>
            <a:ext cx="201168" cy="201168"/>
          </a:xfrm>
          <a:prstGeom prst="rect">
            <a:avLst/>
          </a:prstGeom>
        </p:spPr>
      </p:pic>
      <p:pic>
        <p:nvPicPr>
          <p:cNvPr id="24" name="s_hat_F_a0.3_b0.4_10db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31986" y="5820438"/>
            <a:ext cx="201168" cy="201168"/>
          </a:xfrm>
          <a:prstGeom prst="rect">
            <a:avLst/>
          </a:prstGeom>
        </p:spPr>
      </p:pic>
      <p:pic>
        <p:nvPicPr>
          <p:cNvPr id="25" name="s_hat_F_a0.4_b0.2_10db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83557" y="5820438"/>
            <a:ext cx="201168" cy="201168"/>
          </a:xfrm>
          <a:prstGeom prst="rect">
            <a:avLst/>
          </a:prstGeom>
        </p:spPr>
      </p:pic>
      <p:pic>
        <p:nvPicPr>
          <p:cNvPr id="27" name="s_hat_F_a0.6_b0.2_10db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40748" y="2177237"/>
            <a:ext cx="201168" cy="201168"/>
          </a:xfrm>
          <a:prstGeom prst="rect">
            <a:avLst/>
          </a:prstGeom>
        </p:spPr>
      </p:pic>
      <p:pic>
        <p:nvPicPr>
          <p:cNvPr id="28" name="s_hat_F_a0.8_b0.1_10db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48937" y="2398028"/>
            <a:ext cx="201168" cy="201168"/>
          </a:xfrm>
          <a:prstGeom prst="rect">
            <a:avLst/>
          </a:prstGeom>
        </p:spPr>
      </p:pic>
      <p:pic>
        <p:nvPicPr>
          <p:cNvPr id="29" name="s_hat_F_baseline_10db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76218" y="5820438"/>
            <a:ext cx="201168" cy="201168"/>
          </a:xfrm>
          <a:prstGeom prst="rect">
            <a:avLst/>
          </a:prstGeom>
        </p:spPr>
      </p:pic>
      <p:pic>
        <p:nvPicPr>
          <p:cNvPr id="30" name="s_hat_F_noisy_10db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59985" y="2895602"/>
            <a:ext cx="201168" cy="201168"/>
          </a:xfrm>
          <a:prstGeom prst="rect">
            <a:avLst/>
          </a:prstGeom>
        </p:spPr>
      </p:pic>
      <p:pic>
        <p:nvPicPr>
          <p:cNvPr id="32" name="s_hat_F_clean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66577" y="3127410"/>
            <a:ext cx="201168" cy="2011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348073" y="935873"/>
            <a:ext cx="1368152" cy="17159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95028" y="3319980"/>
            <a:ext cx="201168" cy="18102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733601" y="3295395"/>
            <a:ext cx="82315" cy="83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2953916" y="3373168"/>
            <a:ext cx="1539289" cy="203530"/>
            <a:chOff x="-252536" y="3801733"/>
            <a:chExt cx="1539289" cy="203530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-252536" y="3861048"/>
              <a:ext cx="82315" cy="83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pic>
          <p:nvPicPr>
            <p:cNvPr id="44" name="s_hat_F_a0.05_b0.9_10db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127300" y="3804095"/>
              <a:ext cx="201168" cy="201168"/>
            </a:xfrm>
            <a:prstGeom prst="rect">
              <a:avLst/>
            </a:prstGeom>
          </p:spPr>
        </p:pic>
        <p:pic>
          <p:nvPicPr>
            <p:cNvPr id="45" name="s_hat_F_a0.1_b0.8_10db">
              <a:hlinkClick r:id="" action="ppaction://media"/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6789" y="3804095"/>
              <a:ext cx="201168" cy="201168"/>
            </a:xfrm>
            <a:prstGeom prst="rect">
              <a:avLst/>
            </a:prstGeom>
          </p:spPr>
        </p:pic>
        <p:pic>
          <p:nvPicPr>
            <p:cNvPr id="46" name="s_hat_F_a0.15_b0.7_10db">
              <a:hlinkClick r:id="" action="ppaction://media"/>
            </p:cNvPr>
            <p:cNvPicPr>
              <a:picLocks noChangeAspect="1"/>
            </p:cNvPicPr>
            <p:nvPr>
              <a:audi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57675" y="3802285"/>
              <a:ext cx="201168" cy="201168"/>
            </a:xfrm>
            <a:prstGeom prst="rect">
              <a:avLst/>
            </a:prstGeom>
          </p:spPr>
        </p:pic>
        <p:pic>
          <p:nvPicPr>
            <p:cNvPr id="47" name="s_hat_F_a0.2_b0.6_10db">
              <a:hlinkClick r:id="" action="ppaction://media"/>
            </p:cNvPr>
            <p:cNvPicPr>
              <a:picLocks noChangeAspect="1"/>
            </p:cNvPicPr>
            <p:nvPr>
              <a:audi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8561" y="3802285"/>
              <a:ext cx="201168" cy="201168"/>
            </a:xfrm>
            <a:prstGeom prst="rect">
              <a:avLst/>
            </a:prstGeom>
          </p:spPr>
        </p:pic>
        <p:pic>
          <p:nvPicPr>
            <p:cNvPr id="48" name="s_hat_F_a0.3_b0.4_10db">
              <a:hlinkClick r:id="" action="ppaction://media"/>
            </p:cNvPr>
            <p:cNvPicPr>
              <a:picLocks noChangeAspect="1"/>
            </p:cNvPicPr>
            <p:nvPr>
              <a:audioFile r:link="rId14"/>
              <p:extLst>
                <p:ext uri="{DAA4B4D4-6D71-4841-9C94-3DE7FCFB9230}">
                  <p14:media xmlns:p14="http://schemas.microsoft.com/office/powerpoint/2010/main" r:embed="rId13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85585" y="3801733"/>
              <a:ext cx="201168" cy="201168"/>
            </a:xfrm>
            <a:prstGeom prst="rect">
              <a:avLst/>
            </a:prstGeom>
          </p:spPr>
        </p:pic>
        <p:pic>
          <p:nvPicPr>
            <p:cNvPr id="49" name="s_hat_F_a0.4_b0.2_10db">
              <a:hlinkClick r:id="" action="ppaction://media"/>
            </p:cNvPr>
            <p:cNvPicPr>
              <a:picLocks noChangeAspect="1"/>
            </p:cNvPicPr>
            <p:nvPr>
              <a:audioFile r:link="rId16"/>
              <p:extLst>
                <p:ext uri="{DAA4B4D4-6D71-4841-9C94-3DE7FCFB9230}">
                  <p14:media xmlns:p14="http://schemas.microsoft.com/office/powerpoint/2010/main" r:embed="rId15"/>
                </p:ext>
              </p:extLst>
            </p:nvPr>
          </p:nvPicPr>
          <p:blipFill>
            <a:blip r:embed="rId3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42073" y="3802285"/>
              <a:ext cx="201168" cy="201168"/>
            </a:xfrm>
            <a:prstGeom prst="rect">
              <a:avLst/>
            </a:prstGeom>
          </p:spPr>
        </p:pic>
      </p:grpSp>
      <p:pic>
        <p:nvPicPr>
          <p:cNvPr id="50" name="s_hat_F_a0.1_b0.4_10d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35551" y="5820438"/>
            <a:ext cx="201168" cy="201168"/>
          </a:xfrm>
          <a:prstGeom prst="rect">
            <a:avLst/>
          </a:prstGeom>
        </p:spPr>
      </p:pic>
      <p:pic>
        <p:nvPicPr>
          <p:cNvPr id="51" name="s_hat_F_a0.1_b0.6_10db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00807" y="5820438"/>
            <a:ext cx="201168" cy="201168"/>
          </a:xfrm>
          <a:prstGeom prst="rect">
            <a:avLst/>
          </a:prstGeom>
        </p:spPr>
      </p:pic>
      <p:pic>
        <p:nvPicPr>
          <p:cNvPr id="52" name="s_hat_F_a0.6_b0.2_10db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65164" y="5820438"/>
            <a:ext cx="201168" cy="201168"/>
          </a:xfrm>
          <a:prstGeom prst="rect">
            <a:avLst/>
          </a:prstGeom>
        </p:spPr>
      </p:pic>
      <p:pic>
        <p:nvPicPr>
          <p:cNvPr id="53" name="s_hat_F_a0.8_b0.1_10db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04708" y="5820438"/>
            <a:ext cx="201168" cy="2011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26770" y="6046516"/>
            <a:ext cx="4856911" cy="16539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69" name="Group 68"/>
          <p:cNvGrpSpPr/>
          <p:nvPr/>
        </p:nvGrpSpPr>
        <p:grpSpPr>
          <a:xfrm>
            <a:off x="3309840" y="6083094"/>
            <a:ext cx="4356737" cy="181106"/>
            <a:chOff x="3321179" y="6087911"/>
            <a:chExt cx="4356737" cy="181106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5238167" y="6102135"/>
              <a:ext cx="182776" cy="166882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6181971" y="6122588"/>
              <a:ext cx="172520" cy="117183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6621350" y="6113104"/>
              <a:ext cx="161343" cy="147898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4730740" y="6104555"/>
              <a:ext cx="190818" cy="152320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521309" y="6107605"/>
              <a:ext cx="156607" cy="142789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3321179" y="6107605"/>
              <a:ext cx="147938" cy="115220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3854033" y="6121004"/>
              <a:ext cx="149809" cy="118767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4330379" y="6128518"/>
              <a:ext cx="144232" cy="100962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5743682" y="6110518"/>
              <a:ext cx="154416" cy="136961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7100393" y="6087911"/>
              <a:ext cx="185571" cy="162781"/>
            </a:xfrm>
            <a:prstGeom prst="rect">
              <a:avLst/>
            </a:prstGeom>
          </p:spPr>
        </p:pic>
      </p:grpSp>
      <p:sp>
        <p:nvSpPr>
          <p:cNvPr id="80" name="TextBox 79"/>
          <p:cNvSpPr txBox="1"/>
          <p:nvPr/>
        </p:nvSpPr>
        <p:spPr>
          <a:xfrm>
            <a:off x="935856" y="4005064"/>
            <a:ext cx="55835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Fig.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6: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Noise attenuation vs. speech component quality for the 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new 3CL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(9)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on 12.5% of the validation set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39612" y="4267695"/>
            <a:ext cx="53351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TABLE </a:t>
            </a:r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Optimization of </a:t>
            </a:r>
            <a:r>
              <a:rPr lang="en-US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new 3CL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(9) 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12.5% of the validation set</a:t>
            </a:r>
            <a:r>
              <a:rPr 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231434" y="2802414"/>
            <a:ext cx="2483372" cy="553157"/>
            <a:chOff x="5231434" y="2802414"/>
            <a:chExt cx="2483372" cy="553157"/>
          </a:xfrm>
        </p:grpSpPr>
        <p:sp>
          <p:nvSpPr>
            <p:cNvPr id="83" name="TextBox 82"/>
            <p:cNvSpPr txBox="1"/>
            <p:nvPr/>
          </p:nvSpPr>
          <p:spPr>
            <a:xfrm>
              <a:off x="5231434" y="2802414"/>
              <a:ext cx="2483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Unprocessed noisy speech  :</a:t>
              </a:r>
            </a:p>
          </p:txBody>
        </p:sp>
        <p:pic>
          <p:nvPicPr>
            <p:cNvPr id="84" name="Picture 8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560" y="2944578"/>
              <a:ext cx="79561" cy="109142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5231434" y="3047794"/>
              <a:ext cx="2452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Undistorted clean speech  :  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6" name="Picture 85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404" y="3186688"/>
              <a:ext cx="63241" cy="76501"/>
            </a:xfrm>
            <a:prstGeom prst="rect">
              <a:avLst/>
            </a:prstGeom>
          </p:spPr>
        </p:pic>
      </p:grpSp>
      <p:sp>
        <p:nvSpPr>
          <p:cNvPr id="87" name="Oval 86"/>
          <p:cNvSpPr/>
          <p:nvPr/>
        </p:nvSpPr>
        <p:spPr>
          <a:xfrm>
            <a:off x="2134776" y="1907903"/>
            <a:ext cx="531944" cy="204225"/>
          </a:xfrm>
          <a:prstGeom prst="ellipse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8" name="Oval 87"/>
          <p:cNvSpPr/>
          <p:nvPr/>
        </p:nvSpPr>
        <p:spPr>
          <a:xfrm>
            <a:off x="2636257" y="1840454"/>
            <a:ext cx="531944" cy="204225"/>
          </a:xfrm>
          <a:prstGeom prst="ellipse">
            <a:avLst/>
          </a:prstGeom>
          <a:noFill/>
          <a:ln w="19050">
            <a:solidFill>
              <a:srgbClr val="0303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9" name="Oval 88"/>
          <p:cNvSpPr/>
          <p:nvPr/>
        </p:nvSpPr>
        <p:spPr>
          <a:xfrm>
            <a:off x="3497900" y="2164871"/>
            <a:ext cx="531944" cy="204225"/>
          </a:xfrm>
          <a:prstGeom prst="ellipse">
            <a:avLst/>
          </a:prstGeom>
          <a:noFill/>
          <a:ln w="19050">
            <a:solidFill>
              <a:srgbClr val="FF020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0" name="Oval 89"/>
          <p:cNvSpPr/>
          <p:nvPr/>
        </p:nvSpPr>
        <p:spPr>
          <a:xfrm>
            <a:off x="4224436" y="2375197"/>
            <a:ext cx="531944" cy="204225"/>
          </a:xfrm>
          <a:prstGeom prst="ellipse">
            <a:avLst/>
          </a:prstGeom>
          <a:noFill/>
          <a:ln w="19050">
            <a:solidFill>
              <a:srgbClr val="0303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2" name="Rectangle 91"/>
          <p:cNvSpPr/>
          <p:nvPr/>
        </p:nvSpPr>
        <p:spPr>
          <a:xfrm>
            <a:off x="3132259" y="3263189"/>
            <a:ext cx="378749" cy="107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3" name="Rectangle 92"/>
          <p:cNvSpPr/>
          <p:nvPr/>
        </p:nvSpPr>
        <p:spPr>
          <a:xfrm>
            <a:off x="4114266" y="3290298"/>
            <a:ext cx="378749" cy="107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503267" y="2979911"/>
            <a:ext cx="326905" cy="104289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136367" y="3102051"/>
            <a:ext cx="326905" cy="104289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737488" y="3238708"/>
            <a:ext cx="326905" cy="10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9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9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9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9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9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90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9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9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 vol="8000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9000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9000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9000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9000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TIMO@OKII9FVF81VBGRY9" val="6104"/>
  <p:tag name="DEFAULTDISPLAYSOURCE" val="\documentclass{article}&#10;\pagestyle{empty}&#10;\usepackage{tikz,amsmath, amssymb,bm,color}&#10;\usepackage[margin=0cm,nohead]{geometry}&#10;\usepackage[active,tightpage]{preview}&#10;\usepackage{pgfplots}&#10;\usetikzlibrary{shapes,arrows}&#10;\pgfplotsset{compat=1.12}&#10;% needed for BB&#10;\usetikzlibrary{calc}&#10;&#10;\begin{document}&#10;&#10;%% INSERT HERE %%&#10;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8.49268"/>
  <p:tag name="LATEXADDIN" val="\documentclass{article}&#10;\usepackage{amsmath}&#10;\pagestyle{empty}&#10;\begin{document}&#10;&#10;$y$&#10;&#10;&#10;\end{document}"/>
  <p:tag name="IGUANATEXSIZE" val="20"/>
  <p:tag name="IGUANATEXCURSOR" val="83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46.49417"/>
  <p:tag name="LATEXADDIN" val="\documentclass{article}&#10;\usepackage{amsmath}&#10;\pagestyle{empty}&#10;\begin{document}&#10;&#10;$s$&#10;&#10;&#10;\end{document}"/>
  <p:tag name="IGUANATEXSIZE" val="20"/>
  <p:tag name="IGUANATEXCURSOR" val="83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8.49268"/>
  <p:tag name="LATEXADDIN" val="\documentclass{article}&#10;\usepackage{amsmath}&#10;\pagestyle{empty}&#10;\begin{document}&#10;&#10;$y$&#10;&#10;&#10;\end{document}"/>
  <p:tag name="IGUANATEXSIZE" val="20"/>
  <p:tag name="IGUANATEXCURSOR" val="83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46.49417"/>
  <p:tag name="LATEXADDIN" val="\documentclass{article}&#10;\usepackage{amsmath}&#10;\pagestyle{empty}&#10;\begin{document}&#10;&#10;$s$&#10;&#10;&#10;\end{document}"/>
  <p:tag name="IGUANATEXSIZE" val="20"/>
  <p:tag name="IGUANATEXCURSOR" val="83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8.49268"/>
  <p:tag name="LATEXADDIN" val="\documentclass{article}&#10;\usepackage{amsmath}&#10;\pagestyle{empty}&#10;\begin{document}&#10;&#10;$y$&#10;&#10;&#10;\end{document}"/>
  <p:tag name="IGUANATEXSIZE" val="20"/>
  <p:tag name="IGUANATEXCURSOR" val="83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46.49417"/>
  <p:tag name="LATEXADDIN" val="\documentclass{article}&#10;\usepackage{amsmath}&#10;\pagestyle{empty}&#10;\begin{document}&#10;&#10;$s$&#10;&#10;&#10;\end{document}"/>
  <p:tag name="IGUANATEXSIZE" val="20"/>
  <p:tag name="IGUANATEXCURSOR" val="83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8.49268"/>
  <p:tag name="LATEXADDIN" val="\documentclass{article}&#10;\usepackage{amsmath}&#10;\pagestyle{empty}&#10;\begin{document}&#10;&#10;$y$&#10;&#10;&#10;\end{document}"/>
  <p:tag name="IGUANATEXSIZE" val="20"/>
  <p:tag name="IGUANATEXCURSOR" val="83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46.49417"/>
  <p:tag name="LATEXADDIN" val="\documentclass{article}&#10;\usepackage{amsmath}&#10;\pagestyle{empty}&#10;\begin{document}&#10;&#10;$s$&#10;&#10;&#10;\end{document}"/>
  <p:tag name="IGUANATEXSIZE" val="20"/>
  <p:tag name="IGUANATEXCURSOR" val="83"/>
  <p:tag name="TRANSPARENCY" val="True"/>
  <p:tag name="FILENAME" val=""/>
  <p:tag name="LATEXENGINEID" val="0"/>
  <p:tag name="TEMPFOLDER" val="E:\iguatex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Standarddesign">
  <a:themeElements>
    <a:clrScheme name="TUBS IfN Farben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2700" cap="flat">
          <a:solidFill>
            <a:schemeClr val="tx1"/>
          </a:solidFill>
          <a:round/>
          <a:tailEnd type="triangl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UBS IfN Farben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ADBF4D"/>
        </a:accent3>
        <a:accent4>
          <a:srgbClr val="FA6E00"/>
        </a:accent4>
        <a:accent5>
          <a:srgbClr val="407E97"/>
        </a:accent5>
        <a:accent6>
          <a:srgbClr val="98409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6361</TotalTime>
  <Words>568</Words>
  <Application>Microsoft Office PowerPoint</Application>
  <PresentationFormat>On-screen Show (4:3)</PresentationFormat>
  <Paragraphs>49</Paragraphs>
  <Slides>6</Slides>
  <Notes>6</Notes>
  <HiddenSlides>0</HiddenSlides>
  <MMClips>80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Times New Roman</vt:lpstr>
      <vt:lpstr>Wingdings</vt:lpstr>
      <vt:lpstr>Standarddesign</vt:lpstr>
      <vt:lpstr>Audio Demos to the Paper  Components Loss for Neural Networks  in Mask-Based Speech Enhancement</vt:lpstr>
      <vt:lpstr>1 Introduction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Timo</dc:creator>
  <cp:lastModifiedBy>Ziyi Xu</cp:lastModifiedBy>
  <cp:revision>1304</cp:revision>
  <cp:lastPrinted>2019-09-10T08:22:11Z</cp:lastPrinted>
  <dcterms:created xsi:type="dcterms:W3CDTF">2015-11-29T14:23:31Z</dcterms:created>
  <dcterms:modified xsi:type="dcterms:W3CDTF">2020-06-08T10:39:14Z</dcterms:modified>
</cp:coreProperties>
</file>